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1" r:id="rId1"/>
  </p:sldMasterIdLst>
  <p:notesMasterIdLst>
    <p:notesMasterId r:id="rId40"/>
  </p:notesMasterIdLst>
  <p:sldIdLst>
    <p:sldId id="279" r:id="rId2"/>
    <p:sldId id="257" r:id="rId3"/>
    <p:sldId id="282" r:id="rId4"/>
    <p:sldId id="283" r:id="rId5"/>
    <p:sldId id="284" r:id="rId6"/>
    <p:sldId id="285" r:id="rId7"/>
    <p:sldId id="264" r:id="rId8"/>
    <p:sldId id="265" r:id="rId9"/>
    <p:sldId id="287" r:id="rId10"/>
    <p:sldId id="288" r:id="rId11"/>
    <p:sldId id="270" r:id="rId12"/>
    <p:sldId id="273" r:id="rId13"/>
    <p:sldId id="290" r:id="rId14"/>
    <p:sldId id="326" r:id="rId15"/>
    <p:sldId id="293" r:id="rId16"/>
    <p:sldId id="331" r:id="rId17"/>
    <p:sldId id="335" r:id="rId18"/>
    <p:sldId id="303" r:id="rId19"/>
    <p:sldId id="304" r:id="rId20"/>
    <p:sldId id="306" r:id="rId21"/>
    <p:sldId id="308" r:id="rId22"/>
    <p:sldId id="310" r:id="rId23"/>
    <p:sldId id="339" r:id="rId24"/>
    <p:sldId id="314" r:id="rId25"/>
    <p:sldId id="316" r:id="rId26"/>
    <p:sldId id="318" r:id="rId27"/>
    <p:sldId id="343" r:id="rId28"/>
    <p:sldId id="321" r:id="rId29"/>
    <p:sldId id="323" r:id="rId30"/>
    <p:sldId id="325" r:id="rId31"/>
    <p:sldId id="346" r:id="rId32"/>
    <p:sldId id="347" r:id="rId33"/>
    <p:sldId id="348" r:id="rId34"/>
    <p:sldId id="353" r:id="rId35"/>
    <p:sldId id="350" r:id="rId36"/>
    <p:sldId id="354" r:id="rId37"/>
    <p:sldId id="352" r:id="rId38"/>
    <p:sldId id="35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25E5AC-3323-4A4A-BFEE-AFB78E2BEB98}" type="datetimeFigureOut">
              <a:rPr lang="es-ES" smtClean="0"/>
              <a:t>07/10/2016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5520F-F250-4A10-8ABC-052BE3E43E27}" type="slidenum">
              <a:rPr lang="es-ES" smtClean="0"/>
              <a:t>‹Nº›</a:t>
            </a:fld>
            <a:endParaRPr lang="es-ES"/>
          </a:p>
        </p:txBody>
      </p:sp>
    </p:spTree>
    <p:extLst>
      <p:ext uri="{BB962C8B-B14F-4D97-AF65-F5344CB8AC3E}">
        <p14:creationId xmlns:p14="http://schemas.microsoft.com/office/powerpoint/2010/main" val="643970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F145520F-F250-4A10-8ABC-052BE3E43E27}" type="slidenum">
              <a:rPr lang="es-ES" smtClean="0"/>
              <a:t>1</a:t>
            </a:fld>
            <a:endParaRPr lang="es-ES"/>
          </a:p>
        </p:txBody>
      </p:sp>
    </p:spTree>
    <p:extLst>
      <p:ext uri="{BB962C8B-B14F-4D97-AF65-F5344CB8AC3E}">
        <p14:creationId xmlns:p14="http://schemas.microsoft.com/office/powerpoint/2010/main" val="75743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41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35414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48676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892046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10/7/2016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779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10/7/2016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393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10/7/2016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361078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10/7/2016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4357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09A250-FF31-4206-8172-F9D3106AACB1}" type="datetimeFigureOut">
              <a:rPr lang="en-US" smtClean="0"/>
              <a:t>10/7/2016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66946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509A250-FF31-4206-8172-F9D3106AACB1}" type="datetimeFigureOut">
              <a:rPr lang="en-US" smtClean="0"/>
              <a:t>10/7/2016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20525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lvl1pPr>
              <a:defRPr>
                <a:solidFill>
                  <a:schemeClr val="tx2"/>
                </a:solidFill>
              </a:defRPr>
            </a:lvl1pPr>
          </a:lstStyle>
          <a:p>
            <a:fld id="{4509A250-FF31-4206-8172-F9D3106AACB1}" type="datetimeFigureOut">
              <a:rPr lang="en-US" smtClean="0"/>
              <a:t>10/7/2016</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94535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509A250-FF31-4206-8172-F9D3106AACB1}" type="datetimeFigureOut">
              <a:rPr lang="en-US" smtClean="0"/>
              <a:t>10/7/2016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02111984F565}" type="slidenum">
              <a:rPr lang="en-US" smtClean="0"/>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289929"/>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18.png"/><Relationship Id="rId4" Type="http://schemas.openxmlformats.org/officeDocument/2006/relationships/hyperlink" Target="https://es.wikipedia.org/wiki/Malwar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gif"/><Relationship Id="rId1" Type="http://schemas.microsoft.com/office/2007/relationships/media" Target="../media/media3.gif"/><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gif"/><Relationship Id="rId1" Type="http://schemas.microsoft.com/office/2007/relationships/media" Target="../media/media4.gif"/><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gif"/><Relationship Id="rId1" Type="http://schemas.microsoft.com/office/2007/relationships/media" Target="../media/media5.gif"/><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gif"/><Relationship Id="rId1" Type="http://schemas.microsoft.com/office/2007/relationships/media" Target="../media/media6.gif"/><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682581" y="759854"/>
            <a:ext cx="10975059" cy="4597756"/>
            <a:chOff x="1096963" y="1846263"/>
            <a:chExt cx="10058399" cy="3742735"/>
          </a:xfrm>
        </p:grpSpPr>
        <p:sp>
          <p:nvSpPr>
            <p:cNvPr id="14" name="Rectángulo redondeado 13"/>
            <p:cNvSpPr/>
            <p:nvPr/>
          </p:nvSpPr>
          <p:spPr>
            <a:xfrm>
              <a:off x="1096963" y="1846263"/>
              <a:ext cx="10058399" cy="1810226"/>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Rectángulo redondeado 14"/>
            <p:cNvSpPr/>
            <p:nvPr/>
          </p:nvSpPr>
          <p:spPr>
            <a:xfrm>
              <a:off x="1398715" y="2087626"/>
              <a:ext cx="2954654" cy="1327499"/>
            </a:xfrm>
            <a:prstGeom prst="roundRect">
              <a:avLst>
                <a:gd name="adj" fmla="val 10000"/>
              </a:avLst>
            </a:prstGeom>
            <a:blipFill>
              <a:blip r:embed="rId3">
                <a:extLst>
                  <a:ext uri="{28A0092B-C50C-407E-A947-70E740481C1C}">
                    <a14:useLocalDpi xmlns:a14="http://schemas.microsoft.com/office/drawing/2010/main" val="0"/>
                  </a:ext>
                </a:extLst>
              </a:blip>
              <a:srcRect/>
              <a:stretch>
                <a:fillRect t="-33000" b="-3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orma libre 15"/>
            <p:cNvSpPr/>
            <p:nvPr/>
          </p:nvSpPr>
          <p:spPr>
            <a:xfrm>
              <a:off x="1398714" y="3656488"/>
              <a:ext cx="9454896" cy="1932510"/>
            </a:xfrm>
            <a:custGeom>
              <a:avLst/>
              <a:gdLst>
                <a:gd name="connsiteX0" fmla="*/ 232312 w 2954654"/>
                <a:gd name="connsiteY0" fmla="*/ 0 h 2212498"/>
                <a:gd name="connsiteX1" fmla="*/ 2722342 w 2954654"/>
                <a:gd name="connsiteY1" fmla="*/ 0 h 2212498"/>
                <a:gd name="connsiteX2" fmla="*/ 2954654 w 2954654"/>
                <a:gd name="connsiteY2" fmla="*/ 232312 h 2212498"/>
                <a:gd name="connsiteX3" fmla="*/ 2954654 w 2954654"/>
                <a:gd name="connsiteY3" fmla="*/ 2212498 h 2212498"/>
                <a:gd name="connsiteX4" fmla="*/ 2954654 w 2954654"/>
                <a:gd name="connsiteY4" fmla="*/ 2212498 h 2212498"/>
                <a:gd name="connsiteX5" fmla="*/ 0 w 2954654"/>
                <a:gd name="connsiteY5" fmla="*/ 2212498 h 2212498"/>
                <a:gd name="connsiteX6" fmla="*/ 0 w 2954654"/>
                <a:gd name="connsiteY6" fmla="*/ 2212498 h 2212498"/>
                <a:gd name="connsiteX7" fmla="*/ 0 w 2954654"/>
                <a:gd name="connsiteY7" fmla="*/ 232312 h 2212498"/>
                <a:gd name="connsiteX8" fmla="*/ 232312 w 2954654"/>
                <a:gd name="connsiteY8" fmla="*/ 0 h 221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4654" h="2212498">
                  <a:moveTo>
                    <a:pt x="2722342" y="2212498"/>
                  </a:moveTo>
                  <a:lnTo>
                    <a:pt x="232312" y="2212498"/>
                  </a:lnTo>
                  <a:cubicBezTo>
                    <a:pt x="104010" y="2212498"/>
                    <a:pt x="0" y="2108488"/>
                    <a:pt x="0" y="1980186"/>
                  </a:cubicBezTo>
                  <a:lnTo>
                    <a:pt x="0" y="0"/>
                  </a:lnTo>
                  <a:lnTo>
                    <a:pt x="0" y="0"/>
                  </a:lnTo>
                  <a:lnTo>
                    <a:pt x="2954654" y="0"/>
                  </a:lnTo>
                  <a:lnTo>
                    <a:pt x="2954654" y="0"/>
                  </a:lnTo>
                  <a:lnTo>
                    <a:pt x="2954654" y="1980186"/>
                  </a:lnTo>
                  <a:cubicBezTo>
                    <a:pt x="2954654" y="2108488"/>
                    <a:pt x="2850644" y="2212498"/>
                    <a:pt x="2722342" y="2212498"/>
                  </a:cubicBezTo>
                  <a:close/>
                </a:path>
              </a:pathLst>
            </a:custGeom>
            <a:effectLst>
              <a:outerShdw blurRad="50800" dist="38100" dir="13500000" algn="b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1403" tIns="213361" rIns="281402" bIns="281402" numCol="1" spcCol="1270" anchor="t" anchorCtr="0">
              <a:noAutofit/>
            </a:bodyPr>
            <a:lstStyle/>
            <a:p>
              <a:pPr lvl="0" algn="ctr" defTabSz="1333500">
                <a:lnSpc>
                  <a:spcPct val="90000"/>
                </a:lnSpc>
                <a:spcBef>
                  <a:spcPct val="0"/>
                </a:spcBef>
                <a:spcAft>
                  <a:spcPct val="35000"/>
                </a:spcAft>
              </a:pPr>
              <a:r>
                <a:rPr lang="es-ES" sz="5800" b="1" kern="1200" dirty="0"/>
                <a:t>SEGURIDAD EN LOS SISTEMAS DE INFORMACIÓN</a:t>
              </a:r>
            </a:p>
          </p:txBody>
        </p:sp>
        <p:sp>
          <p:nvSpPr>
            <p:cNvPr id="17" name="Rectángulo redondeado 16"/>
            <p:cNvSpPr/>
            <p:nvPr/>
          </p:nvSpPr>
          <p:spPr>
            <a:xfrm>
              <a:off x="4648835" y="2087626"/>
              <a:ext cx="2954654" cy="1327499"/>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Rectángulo redondeado 18"/>
            <p:cNvSpPr/>
            <p:nvPr/>
          </p:nvSpPr>
          <p:spPr>
            <a:xfrm>
              <a:off x="7898956" y="2087626"/>
              <a:ext cx="2954654" cy="1327499"/>
            </a:xfrm>
            <a:prstGeom prst="roundRect">
              <a:avLst>
                <a:gd name="adj" fmla="val 10000"/>
              </a:avLst>
            </a:prstGeom>
            <a:blipFill>
              <a:blip r:embed="rId5">
                <a:extLst>
                  <a:ext uri="{28A0092B-C50C-407E-A947-70E740481C1C}">
                    <a14:useLocalDpi xmlns:a14="http://schemas.microsoft.com/office/drawing/2010/main" val="0"/>
                  </a:ext>
                </a:extLst>
              </a:blip>
              <a:srcRect/>
              <a:stretch>
                <a:fillRect l="-11000" r="-1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21" name="Marcador de pie de página 20"/>
          <p:cNvSpPr>
            <a:spLocks noGrp="1"/>
          </p:cNvSpPr>
          <p:nvPr>
            <p:ph type="ftr" sz="quarter" idx="11"/>
          </p:nvPr>
        </p:nvSpPr>
        <p:spPr>
          <a:xfrm>
            <a:off x="3686185" y="6336407"/>
            <a:ext cx="4822804" cy="488504"/>
          </a:xfrm>
        </p:spPr>
        <p:txBody>
          <a:bodyPr/>
          <a:lstStyle/>
          <a:p>
            <a:r>
              <a:rPr lang="en-US" sz="2500" b="1" dirty="0"/>
              <a:t>Capítulo 8</a:t>
            </a:r>
          </a:p>
        </p:txBody>
      </p:sp>
    </p:spTree>
    <p:extLst>
      <p:ext uri="{BB962C8B-B14F-4D97-AF65-F5344CB8AC3E}">
        <p14:creationId xmlns:p14="http://schemas.microsoft.com/office/powerpoint/2010/main" val="2797396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txBox="1">
            <a:spLocks/>
          </p:cNvSpPr>
          <p:nvPr/>
        </p:nvSpPr>
        <p:spPr>
          <a:xfrm>
            <a:off x="805617" y="1051773"/>
            <a:ext cx="10770516" cy="428007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s-ES" dirty="0"/>
          </a:p>
        </p:txBody>
      </p:sp>
      <p:sp>
        <p:nvSpPr>
          <p:cNvPr id="3" name="Marcador de contenido 2"/>
          <p:cNvSpPr txBox="1">
            <a:spLocks/>
          </p:cNvSpPr>
          <p:nvPr/>
        </p:nvSpPr>
        <p:spPr>
          <a:xfrm>
            <a:off x="644631" y="884350"/>
            <a:ext cx="11092488" cy="154975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s-ES" sz="2500" dirty="0"/>
              <a:t>Los teléfonos inteligentes comparten las mismas debilidades de seguridad que otros dispositivos de Internet.</a:t>
            </a:r>
          </a:p>
          <a:p>
            <a:pPr marL="0" indent="0">
              <a:buFont typeface="Calibri" panose="020F0502020204030204" pitchFamily="34" charset="0"/>
              <a:buNone/>
            </a:pPr>
            <a:r>
              <a:rPr lang="es-ES" sz="2500" dirty="0"/>
              <a:t>Las </a:t>
            </a:r>
            <a:r>
              <a:rPr lang="es-ES" sz="2500" dirty="0" err="1"/>
              <a:t>apps</a:t>
            </a:r>
            <a:r>
              <a:rPr lang="es-ES" sz="2500" dirty="0"/>
              <a:t> son capaces de convertirse en software mal intencionado. </a:t>
            </a:r>
          </a:p>
        </p:txBody>
      </p:sp>
      <p:pic>
        <p:nvPicPr>
          <p:cNvPr id="4" name="Imagen 3"/>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brightnessContrast bright="-20000" contrast="40000"/>
                    </a14:imgEffect>
                  </a14:imgLayer>
                </a14:imgProps>
              </a:ext>
              <a:ext uri="{28A0092B-C50C-407E-A947-70E740481C1C}">
                <a14:useLocalDpi xmlns:a14="http://schemas.microsoft.com/office/drawing/2010/main" val="0"/>
              </a:ext>
            </a:extLst>
          </a:blip>
          <a:srcRect l="6447" t="3283" r="6619"/>
          <a:stretch/>
        </p:blipFill>
        <p:spPr>
          <a:xfrm>
            <a:off x="805617" y="2714792"/>
            <a:ext cx="4139870" cy="2919880"/>
          </a:xfrm>
          <a:prstGeom prst="rect">
            <a:avLst/>
          </a:prstGeom>
        </p:spPr>
      </p:pic>
      <p:sp>
        <p:nvSpPr>
          <p:cNvPr id="5" name="Rectángulo 4"/>
          <p:cNvSpPr/>
          <p:nvPr/>
        </p:nvSpPr>
        <p:spPr>
          <a:xfrm>
            <a:off x="5695038" y="2931195"/>
            <a:ext cx="5511470" cy="2400657"/>
          </a:xfrm>
          <a:prstGeom prst="rect">
            <a:avLst/>
          </a:prstGeom>
        </p:spPr>
        <p:txBody>
          <a:bodyPr wrap="square">
            <a:spAutoFit/>
          </a:bodyPr>
          <a:lstStyle/>
          <a:p>
            <a:pPr lvl="0"/>
            <a:r>
              <a:rPr lang="es-ES" sz="2500" dirty="0">
                <a:solidFill>
                  <a:prstClr val="white"/>
                </a:solidFill>
              </a:rPr>
              <a:t>Por ejemplo, en diciembre de 2009 Google extrajo docenas de </a:t>
            </a:r>
            <a:r>
              <a:rPr lang="es-ES" sz="2500" dirty="0" err="1">
                <a:solidFill>
                  <a:prstClr val="white"/>
                </a:solidFill>
              </a:rPr>
              <a:t>apps</a:t>
            </a:r>
            <a:r>
              <a:rPr lang="es-ES" sz="2500" dirty="0">
                <a:solidFill>
                  <a:prstClr val="white"/>
                </a:solidFill>
              </a:rPr>
              <a:t> de banca móvil de su </a:t>
            </a:r>
            <a:r>
              <a:rPr lang="es-ES" sz="2500" dirty="0" err="1">
                <a:solidFill>
                  <a:prstClr val="white"/>
                </a:solidFill>
              </a:rPr>
              <a:t>Android</a:t>
            </a:r>
            <a:r>
              <a:rPr lang="es-ES" sz="2500" dirty="0">
                <a:solidFill>
                  <a:prstClr val="white"/>
                </a:solidFill>
              </a:rPr>
              <a:t> </a:t>
            </a:r>
            <a:r>
              <a:rPr lang="es-ES" sz="2500" dirty="0" err="1">
                <a:solidFill>
                  <a:prstClr val="white"/>
                </a:solidFill>
              </a:rPr>
              <a:t>Market</a:t>
            </a:r>
            <a:r>
              <a:rPr lang="es-ES" sz="2500" dirty="0">
                <a:solidFill>
                  <a:prstClr val="white"/>
                </a:solidFill>
              </a:rPr>
              <a:t> debido a que podían haberse actualizado para capturar credenciales bancarias de los clientes. </a:t>
            </a:r>
          </a:p>
        </p:txBody>
      </p:sp>
    </p:spTree>
    <p:extLst>
      <p:ext uri="{BB962C8B-B14F-4D97-AF65-F5344CB8AC3E}">
        <p14:creationId xmlns:p14="http://schemas.microsoft.com/office/powerpoint/2010/main" val="2848952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35916" y="618187"/>
            <a:ext cx="10058400" cy="1093416"/>
          </a:xfrm>
        </p:spPr>
        <p:txBody>
          <a:bodyPr>
            <a:normAutofit/>
          </a:bodyPr>
          <a:lstStyle/>
          <a:p>
            <a:r>
              <a:rPr lang="es-ES" sz="5000" b="1" dirty="0">
                <a:latin typeface="+mn-lt"/>
              </a:rPr>
              <a:t>Vulnerabilidades de Internet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6384" y="2999504"/>
            <a:ext cx="5439295" cy="2924779"/>
          </a:xfrm>
          <a:prstGeom prst="rect">
            <a:avLst/>
          </a:prstGeom>
        </p:spPr>
      </p:pic>
      <p:sp>
        <p:nvSpPr>
          <p:cNvPr id="3" name="Marcador de contenido 2"/>
          <p:cNvSpPr>
            <a:spLocks noGrp="1"/>
          </p:cNvSpPr>
          <p:nvPr>
            <p:ph idx="1"/>
          </p:nvPr>
        </p:nvSpPr>
        <p:spPr>
          <a:xfrm>
            <a:off x="1135916" y="1942149"/>
            <a:ext cx="10058400" cy="1057355"/>
          </a:xfrm>
        </p:spPr>
        <p:txBody>
          <a:bodyPr>
            <a:normAutofit lnSpcReduction="10000"/>
          </a:bodyPr>
          <a:lstStyle/>
          <a:p>
            <a:pPr marL="0" indent="0">
              <a:buNone/>
            </a:pPr>
            <a:r>
              <a:rPr lang="es-ES" sz="2500" dirty="0"/>
              <a:t>Las redes públicas grandes, como Internet son más vulnerables, ya que están abiertas para cualquiera. Internet es tan grande que cuando ocurren abusos, pueden tener un impacto muy amplio.</a:t>
            </a:r>
          </a:p>
        </p:txBody>
      </p:sp>
      <p:sp>
        <p:nvSpPr>
          <p:cNvPr id="5" name="Rectángulo 4"/>
          <p:cNvSpPr/>
          <p:nvPr/>
        </p:nvSpPr>
        <p:spPr>
          <a:xfrm>
            <a:off x="1045763" y="3230050"/>
            <a:ext cx="4580468" cy="2349361"/>
          </a:xfrm>
          <a:prstGeom prst="rect">
            <a:avLst/>
          </a:prstGeom>
        </p:spPr>
        <p:txBody>
          <a:bodyPr wrap="square">
            <a:spAutoFit/>
          </a:bodyPr>
          <a:lstStyle/>
          <a:p>
            <a:pPr lvl="0" defTabSz="914400">
              <a:lnSpc>
                <a:spcPct val="90000"/>
              </a:lnSpc>
              <a:spcBef>
                <a:spcPts val="1200"/>
              </a:spcBef>
              <a:spcAft>
                <a:spcPts val="200"/>
              </a:spcAft>
              <a:buClr>
                <a:srgbClr val="B5AE53"/>
              </a:buClr>
              <a:buSzPct val="100000"/>
            </a:pPr>
            <a:r>
              <a:rPr lang="es-ES" sz="2500" dirty="0">
                <a:solidFill>
                  <a:prstClr val="white">
                    <a:lumMod val="75000"/>
                    <a:lumOff val="25000"/>
                  </a:prstClr>
                </a:solidFill>
              </a:rPr>
              <a:t>Las computadoras que tienen conexión constante a Internet son más propensas a que se infiltren personas externas. </a:t>
            </a:r>
          </a:p>
          <a:p>
            <a:pPr lvl="0" defTabSz="914400">
              <a:lnSpc>
                <a:spcPct val="90000"/>
              </a:lnSpc>
              <a:spcBef>
                <a:spcPts val="1200"/>
              </a:spcBef>
              <a:spcAft>
                <a:spcPts val="200"/>
              </a:spcAft>
              <a:buClr>
                <a:srgbClr val="B5AE53"/>
              </a:buClr>
              <a:buSzPct val="100000"/>
            </a:pPr>
            <a:r>
              <a:rPr lang="es-ES" sz="2500" dirty="0">
                <a:solidFill>
                  <a:prstClr val="white">
                    <a:lumMod val="75000"/>
                    <a:lumOff val="25000"/>
                  </a:prstClr>
                </a:solidFill>
              </a:rPr>
              <a:t>Una dirección fija en Internet crea un objetivo fijo para hackers.</a:t>
            </a:r>
          </a:p>
        </p:txBody>
      </p:sp>
    </p:spTree>
    <p:extLst>
      <p:ext uri="{BB962C8B-B14F-4D97-AF65-F5344CB8AC3E}">
        <p14:creationId xmlns:p14="http://schemas.microsoft.com/office/powerpoint/2010/main" val="143473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5000" b="1" dirty="0">
                <a:latin typeface="Calibri (Cuerpo)"/>
              </a:rPr>
              <a:t>Desafíos de seguridad inalámbrica</a:t>
            </a:r>
          </a:p>
        </p:txBody>
      </p:sp>
      <p:sp>
        <p:nvSpPr>
          <p:cNvPr id="3" name="Marcador de contenido 2"/>
          <p:cNvSpPr>
            <a:spLocks noGrp="1"/>
          </p:cNvSpPr>
          <p:nvPr>
            <p:ph idx="1"/>
          </p:nvPr>
        </p:nvSpPr>
        <p:spPr>
          <a:xfrm>
            <a:off x="4551394" y="2099256"/>
            <a:ext cx="7106562" cy="3850783"/>
          </a:xfrm>
        </p:spPr>
        <p:txBody>
          <a:bodyPr>
            <a:noAutofit/>
          </a:bodyPr>
          <a:lstStyle/>
          <a:p>
            <a:pPr marL="0" indent="0">
              <a:buNone/>
            </a:pPr>
            <a:r>
              <a:rPr lang="es-ES" sz="2500" dirty="0"/>
              <a:t>Es seguro iniciar sesión en una red inalámbrica, dependiendo de qué tan alerta estemos.</a:t>
            </a:r>
          </a:p>
          <a:p>
            <a:pPr marL="0" indent="0">
              <a:buNone/>
            </a:pPr>
            <a:r>
              <a:rPr lang="es-ES" sz="2500" dirty="0"/>
              <a:t>Las redes Bluetooth y </a:t>
            </a:r>
            <a:r>
              <a:rPr lang="es-ES" sz="2500" dirty="0" err="1"/>
              <a:t>Wi</a:t>
            </a:r>
            <a:r>
              <a:rPr lang="es-ES" sz="2500" dirty="0"/>
              <a:t>-Fi son susceptibles a piratería informática. Intrusos externos bien equipados pueden infiltrarse con facilidad a redes. </a:t>
            </a:r>
          </a:p>
          <a:p>
            <a:pPr marL="0" indent="0">
              <a:buNone/>
            </a:pPr>
            <a:r>
              <a:rPr lang="es-ES" sz="2500" dirty="0"/>
              <a:t>Los hackers utilizan estas herramientas para detectar redes no protegidas, monitorear el tráfico de red y, en algunos casos, obtener acceso a Internet o a redes corporativas.</a:t>
            </a: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9393" r="10286"/>
          <a:stretch/>
        </p:blipFill>
        <p:spPr>
          <a:xfrm>
            <a:off x="643944" y="2588653"/>
            <a:ext cx="3745709" cy="2442032"/>
          </a:xfrm>
          <a:prstGeom prst="rect">
            <a:avLst/>
          </a:prstGeom>
        </p:spPr>
      </p:pic>
    </p:spTree>
    <p:extLst>
      <p:ext uri="{BB962C8B-B14F-4D97-AF65-F5344CB8AC3E}">
        <p14:creationId xmlns:p14="http://schemas.microsoft.com/office/powerpoint/2010/main" val="1438372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116169" y="897005"/>
            <a:ext cx="9766479" cy="1246495"/>
          </a:xfrm>
          <a:prstGeom prst="rect">
            <a:avLst/>
          </a:prstGeom>
        </p:spPr>
        <p:txBody>
          <a:bodyPr wrap="square">
            <a:spAutoFit/>
          </a:bodyPr>
          <a:lstStyle/>
          <a:p>
            <a:r>
              <a:rPr lang="es-ES" sz="2500" dirty="0"/>
              <a:t>Los intrusos pueden infiltrarse en muchas redes </a:t>
            </a:r>
            <a:r>
              <a:rPr lang="es-ES" sz="2500" dirty="0" err="1"/>
              <a:t>Wi</a:t>
            </a:r>
            <a:r>
              <a:rPr lang="es-ES" sz="2500" dirty="0"/>
              <a:t>-Fi con facilidad mediante el uso de programas husmeadores para obtener una dirección y acceder a los recursos de una red sin autorización.</a:t>
            </a:r>
          </a:p>
        </p:txBody>
      </p:sp>
      <p:pic>
        <p:nvPicPr>
          <p:cNvPr id="4" name="Imagen 3"/>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brightnessContrast bright="-20000"/>
                    </a14:imgEffect>
                  </a14:imgLayer>
                </a14:imgProps>
              </a:ext>
            </a:extLst>
          </a:blip>
          <a:srcRect l="8013" t="8903" r="12310"/>
          <a:stretch/>
        </p:blipFill>
        <p:spPr>
          <a:xfrm>
            <a:off x="2119919" y="2272290"/>
            <a:ext cx="4157185" cy="3651992"/>
          </a:xfrm>
          <a:prstGeom prst="rect">
            <a:avLst/>
          </a:prstGeom>
        </p:spPr>
      </p:pic>
      <p:sp>
        <p:nvSpPr>
          <p:cNvPr id="10" name="Forma libre 9"/>
          <p:cNvSpPr/>
          <p:nvPr/>
        </p:nvSpPr>
        <p:spPr>
          <a:xfrm>
            <a:off x="6820808" y="2865046"/>
            <a:ext cx="1911068" cy="208126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7090" tIns="377781" rIns="337090" bIns="377781" numCol="1" spcCol="1270" anchor="ctr" anchorCtr="0">
            <a:noAutofit/>
          </a:bodyPr>
          <a:lstStyle/>
          <a:p>
            <a:pPr lvl="0" algn="ctr" defTabSz="755650">
              <a:lnSpc>
                <a:spcPct val="90000"/>
              </a:lnSpc>
              <a:spcBef>
                <a:spcPct val="0"/>
              </a:spcBef>
              <a:spcAft>
                <a:spcPct val="35000"/>
              </a:spcAft>
            </a:pPr>
            <a:r>
              <a:rPr lang="es-ES" sz="2000" kern="1200" dirty="0"/>
              <a:t>DESAFÍOS DE SEGURIDAD DE WI - FI</a:t>
            </a:r>
          </a:p>
        </p:txBody>
      </p:sp>
    </p:spTree>
    <p:extLst>
      <p:ext uri="{BB962C8B-B14F-4D97-AF65-F5344CB8AC3E}">
        <p14:creationId xmlns:p14="http://schemas.microsoft.com/office/powerpoint/2010/main" val="2952098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4300" b="1" dirty="0">
                <a:latin typeface="+mn-lt"/>
              </a:rPr>
              <a:t>SOFTWARE MALICIOSO: VIRUS, GUSANOS, CABALLOS DE TROYA Y SPYWARE</a:t>
            </a:r>
            <a:endParaRPr lang="es-ES" sz="4300" dirty="0">
              <a:latin typeface="+mn-lt"/>
            </a:endParaRPr>
          </a:p>
        </p:txBody>
      </p:sp>
      <p:pic>
        <p:nvPicPr>
          <p:cNvPr id="4" name="Picture 2" descr="http://i.imgur.com/G0XWtu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3890" y="1970468"/>
            <a:ext cx="7890825" cy="4054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88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a:t>Malware</a:t>
            </a:r>
            <a:endParaRPr lang="es-ES" dirty="0"/>
          </a:p>
        </p:txBody>
      </p:sp>
      <p:sp>
        <p:nvSpPr>
          <p:cNvPr id="3" name="2 Marcador de contenido"/>
          <p:cNvSpPr>
            <a:spLocks noGrp="1"/>
          </p:cNvSpPr>
          <p:nvPr>
            <p:ph idx="1"/>
          </p:nvPr>
        </p:nvSpPr>
        <p:spPr/>
        <p:txBody>
          <a:bodyPr>
            <a:normAutofit/>
          </a:bodyPr>
          <a:lstStyle/>
          <a:p>
            <a:r>
              <a:rPr lang="es-ES" sz="3200" dirty="0"/>
              <a:t>Se conocen como </a:t>
            </a:r>
            <a:r>
              <a:rPr lang="es-ES" sz="3200" b="1" dirty="0"/>
              <a:t>malware </a:t>
            </a:r>
            <a:r>
              <a:rPr lang="es-ES" sz="3200" dirty="0"/>
              <a:t>e incluyen una</a:t>
            </a:r>
            <a:br>
              <a:rPr lang="es-ES" sz="3200" dirty="0"/>
            </a:br>
            <a:r>
              <a:rPr lang="es-ES" sz="3200" dirty="0"/>
              <a:t>variedad de amenazas, como virus de computadora, gusanos y caballos de Troya. Un </a:t>
            </a:r>
            <a:r>
              <a:rPr lang="es-ES" sz="3200" b="1" dirty="0"/>
              <a:t>virus de computadora </a:t>
            </a:r>
            <a:r>
              <a:rPr lang="es-ES" sz="3200" dirty="0"/>
              <a:t>es un programa de software malintencionado que se une a</a:t>
            </a:r>
            <a:br>
              <a:rPr lang="es-ES" sz="3200" dirty="0"/>
            </a:br>
            <a:r>
              <a:rPr lang="es-ES" sz="3200" dirty="0"/>
              <a:t>otros programas de software o archivos de datos para poder ejecutarse, por lo general sin el conocimiento o permiso del usuario.</a:t>
            </a:r>
            <a:br>
              <a:rPr lang="es-ES" sz="3200" dirty="0"/>
            </a:br>
            <a:br>
              <a:rPr lang="es-ES" dirty="0"/>
            </a:br>
            <a:endParaRPr lang="es-ES" dirty="0"/>
          </a:p>
        </p:txBody>
      </p:sp>
    </p:spTree>
    <p:extLst>
      <p:ext uri="{BB962C8B-B14F-4D97-AF65-F5344CB8AC3E}">
        <p14:creationId xmlns:p14="http://schemas.microsoft.com/office/powerpoint/2010/main" val="528874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Imagen"/>
          <p:cNvPicPr/>
          <p:nvPr/>
        </p:nvPicPr>
        <p:blipFill>
          <a:blip r:embed="rId2">
            <a:duotone>
              <a:schemeClr val="bg2">
                <a:shade val="45000"/>
                <a:satMod val="135000"/>
              </a:schemeClr>
              <a:prstClr val="white"/>
            </a:duotone>
          </a:blip>
          <a:stretch>
            <a:fillRect/>
          </a:stretch>
        </p:blipFill>
        <p:spPr>
          <a:xfrm>
            <a:off x="167425" y="128790"/>
            <a:ext cx="6645500" cy="4108360"/>
          </a:xfrm>
          <a:prstGeom prst="rect">
            <a:avLst/>
          </a:prstGeom>
        </p:spPr>
      </p:pic>
      <p:pic>
        <p:nvPicPr>
          <p:cNvPr id="3"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2444" y="4012730"/>
            <a:ext cx="5498694" cy="244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0302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Marcador de contenido"/>
          <p:cNvSpPr txBox="1">
            <a:spLocks/>
          </p:cNvSpPr>
          <p:nvPr/>
        </p:nvSpPr>
        <p:spPr>
          <a:xfrm>
            <a:off x="330169" y="1599484"/>
            <a:ext cx="7307003" cy="452596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500" dirty="0"/>
              <a:t>Es un programa de software que parece ser benigno, pero entonces hace algo distinto de lo esperado, como el virus troyano Zeus descrito en el caso de apertura del capítulo. El caballo de Troya en sí no es un virus, ya que no se reproduce, pero es con frecuencia un medio para que los virus u otro tipo de software</a:t>
            </a:r>
            <a:br>
              <a:rPr lang="es-ES" sz="2500" dirty="0"/>
            </a:br>
            <a:r>
              <a:rPr lang="es-ES" sz="2500" dirty="0"/>
              <a:t>malicioso entren en un sistema computacional. El término </a:t>
            </a:r>
            <a:r>
              <a:rPr lang="es-ES" sz="2500" i="1" dirty="0"/>
              <a:t>caballo de Troya </a:t>
            </a:r>
            <a:r>
              <a:rPr lang="es-ES" sz="2500" dirty="0"/>
              <a:t>se basa en el enorme caballo de madera utilizado por los griegos para engañar a los troyanos y que abrieran las puertas a su ciudad fortificada durante la </a:t>
            </a:r>
            <a:r>
              <a:rPr lang="es-ES" sz="2500" i="1" dirty="0"/>
              <a:t>Guerra de Troya</a:t>
            </a:r>
            <a:r>
              <a:rPr lang="es-ES" sz="2500" dirty="0"/>
              <a:t>. Una vez dentro de las paredes de la ciudad, los soldados griegos ocultos en el caballo salieron y tomaron la ciudad</a:t>
            </a:r>
            <a:br>
              <a:rPr lang="es-ES" dirty="0"/>
            </a:br>
            <a:br>
              <a:rPr lang="es-ES" dirty="0"/>
            </a:br>
            <a:endParaRPr lang="es-ES" dirty="0"/>
          </a:p>
        </p:txBody>
      </p:sp>
      <p:sp>
        <p:nvSpPr>
          <p:cNvPr id="3" name="1 Título"/>
          <p:cNvSpPr txBox="1">
            <a:spLocks/>
          </p:cNvSpPr>
          <p:nvPr/>
        </p:nvSpPr>
        <p:spPr>
          <a:xfrm>
            <a:off x="330169" y="167425"/>
            <a:ext cx="8229600" cy="1226867"/>
          </a:xfrm>
          <a:prstGeom prst="rect">
            <a:avLst/>
          </a:prstGeom>
        </p:spPr>
        <p:txBody>
          <a:bodyPr>
            <a:normAutofit fontScale="90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br>
              <a:rPr lang="es-ES" dirty="0"/>
            </a:br>
            <a:r>
              <a:rPr lang="es-ES" sz="5600" b="1" dirty="0">
                <a:latin typeface="+mn-lt"/>
              </a:rPr>
              <a:t>Un caballo de Troya</a:t>
            </a:r>
            <a:endParaRPr lang="es-ES" sz="5600" dirty="0"/>
          </a:p>
        </p:txBody>
      </p:sp>
      <p:pic>
        <p:nvPicPr>
          <p:cNvPr id="4" name="Picture 2" descr="http://buapbloginformatica1.weebly.com/uploads/6/1/1/7/61174835/9284163_or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172" y="2321433"/>
            <a:ext cx="4361978" cy="254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938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97280" y="493452"/>
            <a:ext cx="10058400" cy="1352282"/>
          </a:xfrm>
        </p:spPr>
        <p:txBody>
          <a:bodyPr>
            <a:noAutofit/>
          </a:bodyPr>
          <a:lstStyle/>
          <a:p>
            <a:r>
              <a:rPr lang="es-ES" sz="5000" b="1" dirty="0">
                <a:effectLst/>
                <a:latin typeface="+mn-lt"/>
              </a:rPr>
              <a:t>LOS ATAQUES DE INYECCIÓN DE SQL</a:t>
            </a:r>
            <a:endParaRPr lang="es-ES" sz="5000" b="1" dirty="0">
              <a:latin typeface="+mn-lt"/>
            </a:endParaRPr>
          </a:p>
        </p:txBody>
      </p:sp>
      <p:sp>
        <p:nvSpPr>
          <p:cNvPr id="3" name="2 Marcador de contenido"/>
          <p:cNvSpPr>
            <a:spLocks noGrp="1"/>
          </p:cNvSpPr>
          <p:nvPr>
            <p:ph idx="1"/>
          </p:nvPr>
        </p:nvSpPr>
        <p:spPr>
          <a:xfrm>
            <a:off x="1097280" y="2154827"/>
            <a:ext cx="10058400" cy="4023360"/>
          </a:xfrm>
        </p:spPr>
        <p:txBody>
          <a:bodyPr>
            <a:normAutofit fontScale="25000" lnSpcReduction="20000"/>
          </a:bodyPr>
          <a:lstStyle/>
          <a:p>
            <a:r>
              <a:rPr lang="es-ES" sz="10000" dirty="0"/>
              <a:t>Aprovechan las vulnerabilidades en el software de aplicación Web mal codificado para introducir código de programa malicioso en los sistemas y redes de una compañía. Estas vulnerabilidades ocurren cuando una aplicación Web no valida o filtra de manera apropiada los datos introducidos por un usuario en una página Web, que podría ocurrir al momento de pedir algo en línea. Un atacante utiliza este error de validación de la entrada para enviar una consulta SQL falsa a la base de datos subyacente y acceder a ésta, plantar código malicioso o acceder a otros sistemas en la red. Las aplicaciones Web extensas tienen cientos de lugares para introducir datos de los usuarios, cada uno de los cuales crea una oportunidad para un ataque por inyección de SQL.</a:t>
            </a:r>
            <a:br>
              <a:rPr lang="es-ES" dirty="0"/>
            </a:br>
            <a:br>
              <a:rPr lang="es-ES" dirty="0"/>
            </a:br>
            <a:endParaRPr lang="es-ES" dirty="0"/>
          </a:p>
        </p:txBody>
      </p:sp>
    </p:spTree>
    <p:extLst>
      <p:ext uri="{BB962C8B-B14F-4D97-AF65-F5344CB8AC3E}">
        <p14:creationId xmlns:p14="http://schemas.microsoft.com/office/powerpoint/2010/main" val="1702012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97280" y="651711"/>
            <a:ext cx="8229600" cy="919512"/>
          </a:xfrm>
        </p:spPr>
        <p:txBody>
          <a:bodyPr>
            <a:normAutofit/>
          </a:bodyPr>
          <a:lstStyle/>
          <a:p>
            <a:r>
              <a:rPr lang="es-ES" sz="5000" dirty="0">
                <a:effectLst/>
                <a:latin typeface="+mn-lt"/>
              </a:rPr>
              <a:t>EL </a:t>
            </a:r>
            <a:r>
              <a:rPr lang="es-ES" sz="5000" b="1" dirty="0">
                <a:effectLst/>
                <a:latin typeface="+mn-lt"/>
              </a:rPr>
              <a:t>SPYWARE</a:t>
            </a:r>
            <a:endParaRPr lang="es-ES" sz="5000" dirty="0">
              <a:latin typeface="+mn-lt"/>
            </a:endParaRPr>
          </a:p>
        </p:txBody>
      </p:sp>
      <p:sp>
        <p:nvSpPr>
          <p:cNvPr id="3" name="2 Marcador de contenido"/>
          <p:cNvSpPr>
            <a:spLocks noGrp="1"/>
          </p:cNvSpPr>
          <p:nvPr>
            <p:ph idx="1"/>
          </p:nvPr>
        </p:nvSpPr>
        <p:spPr>
          <a:xfrm>
            <a:off x="321972" y="1880317"/>
            <a:ext cx="7160654" cy="4353058"/>
          </a:xfrm>
        </p:spPr>
        <p:txBody>
          <a:bodyPr>
            <a:normAutofit/>
          </a:bodyPr>
          <a:lstStyle/>
          <a:p>
            <a:r>
              <a:rPr lang="es-ES" sz="2500" dirty="0"/>
              <a:t>El </a:t>
            </a:r>
            <a:r>
              <a:rPr lang="es-ES" sz="2500" b="1" i="1" dirty="0"/>
              <a:t>spyware</a:t>
            </a:r>
            <a:r>
              <a:rPr lang="es-ES" sz="2500" dirty="0"/>
              <a:t> o </a:t>
            </a:r>
            <a:r>
              <a:rPr lang="es-ES" sz="2500" b="1" dirty="0"/>
              <a:t>programa espía</a:t>
            </a:r>
            <a:r>
              <a:rPr lang="es-ES" sz="2500" dirty="0"/>
              <a:t> es un </a:t>
            </a:r>
            <a:r>
              <a:rPr lang="es-ES" sz="2500" dirty="0">
                <a:hlinkClick r:id="rId4" tooltip="Malware"/>
              </a:rPr>
              <a:t>malware</a:t>
            </a:r>
            <a:r>
              <a:rPr lang="es-ES" sz="2500" dirty="0"/>
              <a:t> que recopila información de un ordenador y después transmite esta información a una entidad externa sin el conocimiento o el consentimiento del propietario del ordenador. El término </a:t>
            </a:r>
            <a:r>
              <a:rPr lang="es-ES" sz="2500" i="1" dirty="0"/>
              <a:t>spyware</a:t>
            </a:r>
            <a:r>
              <a:rPr lang="es-ES" sz="2500" dirty="0"/>
              <a:t> también se utiliza más ampliamente para referirse a otros productos que no son estrictamente spyware. Estos productos, realizan diferentes funciones, como mostrar anuncios no solicitados (</a:t>
            </a:r>
            <a:r>
              <a:rPr lang="es-ES" sz="2500" i="1" dirty="0"/>
              <a:t>pop-up</a:t>
            </a:r>
            <a:r>
              <a:rPr lang="es-ES" sz="2500" dirty="0"/>
              <a:t>), recopilar información privada, redirigir solicitudes de páginas e instalar marcadores</a:t>
            </a:r>
            <a:br>
              <a:rPr lang="es-ES" sz="2500" dirty="0"/>
            </a:br>
            <a:br>
              <a:rPr lang="es-ES" sz="2500" dirty="0"/>
            </a:br>
            <a:endParaRPr lang="es-ES" sz="2500" dirty="0"/>
          </a:p>
        </p:txBody>
      </p:sp>
      <p:pic>
        <p:nvPicPr>
          <p:cNvPr id="4" name="virus.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9444" y="2215167"/>
            <a:ext cx="4339323" cy="2505924"/>
          </a:xfrm>
          <a:prstGeom prst="rect">
            <a:avLst/>
          </a:prstGeom>
        </p:spPr>
      </p:pic>
    </p:spTree>
    <p:extLst>
      <p:ext uri="{BB962C8B-B14F-4D97-AF65-F5344CB8AC3E}">
        <p14:creationId xmlns:p14="http://schemas.microsoft.com/office/powerpoint/2010/main" val="1744192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5000" b="1" dirty="0">
                <a:latin typeface="+mn-lt"/>
                <a:ea typeface="Adobe Gothic Std B" panose="020B0800000000000000" pitchFamily="34" charset="-128"/>
              </a:rPr>
              <a:t>¿ESTÁ USTED EN FACEBOOK? ¡TENGA CUIDADO!</a:t>
            </a:r>
          </a:p>
        </p:txBody>
      </p:sp>
      <p:sp>
        <p:nvSpPr>
          <p:cNvPr id="3" name="Marcador de contenido 2"/>
          <p:cNvSpPr>
            <a:spLocks noGrp="1"/>
          </p:cNvSpPr>
          <p:nvPr>
            <p:ph idx="1"/>
          </p:nvPr>
        </p:nvSpPr>
        <p:spPr>
          <a:xfrm>
            <a:off x="5888221" y="2219721"/>
            <a:ext cx="5267459" cy="2769417"/>
          </a:xfrm>
        </p:spPr>
        <p:txBody>
          <a:bodyPr>
            <a:noAutofit/>
          </a:bodyPr>
          <a:lstStyle/>
          <a:p>
            <a:pPr marL="0" indent="0">
              <a:buNone/>
            </a:pPr>
            <a:r>
              <a:rPr lang="es-ES" sz="2500" dirty="0"/>
              <a:t>Facebook es la red social en línea más grande del mundo, cada vez más personas la eligen. Pero ¡tenga cuidado! </a:t>
            </a:r>
          </a:p>
          <a:p>
            <a:pPr marL="0" indent="0">
              <a:buNone/>
            </a:pPr>
            <a:r>
              <a:rPr lang="es-ES" sz="2500" dirty="0"/>
              <a:t>Es también un excelente lugar para perder su identidad o ser atacado por software malicioso.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219721"/>
            <a:ext cx="4608061" cy="2591286"/>
          </a:xfrm>
          <a:prstGeom prst="rect">
            <a:avLst/>
          </a:prstGeom>
        </p:spPr>
      </p:pic>
      <p:sp>
        <p:nvSpPr>
          <p:cNvPr id="5" name="Rectángulo 4"/>
          <p:cNvSpPr/>
          <p:nvPr/>
        </p:nvSpPr>
        <p:spPr>
          <a:xfrm>
            <a:off x="1097280" y="5018100"/>
            <a:ext cx="10500574" cy="784830"/>
          </a:xfrm>
          <a:prstGeom prst="rect">
            <a:avLst/>
          </a:prstGeom>
        </p:spPr>
        <p:txBody>
          <a:bodyPr wrap="square">
            <a:spAutoFit/>
          </a:bodyPr>
          <a:lstStyle/>
          <a:p>
            <a:pPr lvl="0" defTabSz="914400">
              <a:lnSpc>
                <a:spcPct val="90000"/>
              </a:lnSpc>
              <a:spcBef>
                <a:spcPts val="1200"/>
              </a:spcBef>
              <a:spcAft>
                <a:spcPts val="200"/>
              </a:spcAft>
              <a:buClr>
                <a:srgbClr val="B5AE53"/>
              </a:buClr>
              <a:buSzPct val="100000"/>
            </a:pPr>
            <a:r>
              <a:rPr lang="es-ES" sz="2500" dirty="0">
                <a:solidFill>
                  <a:prstClr val="white">
                    <a:lumMod val="75000"/>
                    <a:lumOff val="25000"/>
                  </a:prstClr>
                </a:solidFill>
              </a:rPr>
              <a:t>Facebook tiene un equipo de seguridad que trabaja duro para contraatacar las amenazas en ese sitio. </a:t>
            </a:r>
          </a:p>
        </p:txBody>
      </p:sp>
    </p:spTree>
    <p:extLst>
      <p:ext uri="{BB962C8B-B14F-4D97-AF65-F5344CB8AC3E}">
        <p14:creationId xmlns:p14="http://schemas.microsoft.com/office/powerpoint/2010/main" val="3337603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13546" y="796295"/>
            <a:ext cx="8229600" cy="903716"/>
          </a:xfrm>
        </p:spPr>
        <p:txBody>
          <a:bodyPr>
            <a:normAutofit/>
          </a:bodyPr>
          <a:lstStyle/>
          <a:p>
            <a:r>
              <a:rPr lang="es-ES" sz="5000" b="1" dirty="0">
                <a:effectLst/>
                <a:latin typeface="+mn-lt"/>
              </a:rPr>
              <a:t>KEYLOGGERS</a:t>
            </a:r>
            <a:endParaRPr lang="es-ES" sz="5000" dirty="0">
              <a:latin typeface="+mn-lt"/>
            </a:endParaRPr>
          </a:p>
        </p:txBody>
      </p:sp>
      <p:sp>
        <p:nvSpPr>
          <p:cNvPr id="3" name="2 Marcador de contenido"/>
          <p:cNvSpPr>
            <a:spLocks noGrp="1"/>
          </p:cNvSpPr>
          <p:nvPr>
            <p:ph idx="1"/>
          </p:nvPr>
        </p:nvSpPr>
        <p:spPr>
          <a:xfrm>
            <a:off x="741126" y="1971835"/>
            <a:ext cx="6173161" cy="4313055"/>
          </a:xfrm>
        </p:spPr>
        <p:txBody>
          <a:bodyPr>
            <a:noAutofit/>
          </a:bodyPr>
          <a:lstStyle/>
          <a:p>
            <a:r>
              <a:rPr lang="es-ES" sz="2300" dirty="0"/>
              <a:t>Registran cada pulsación de tecla en una computadora para robar números de serie de software, lanzar ataques por Internet, obtener acceso a cuentas de correo electrónico, conseguir contraseñas para los sistemas computacionales protegidos o descubrir información personal tal como los números de tarjetas de crédito. Otros programas de spyware restablecen las páginas de inicio de los navegadores Web, redirigen las solicitudes de búsqueda o reducen el rendimiento al ocupar demasiada memoria. El troyano Zeus descrito en el caso de apertura del capítulo utiliza un </a:t>
            </a:r>
            <a:r>
              <a:rPr lang="es-ES" sz="2300" dirty="0" err="1"/>
              <a:t>keylogger</a:t>
            </a:r>
            <a:r>
              <a:rPr lang="es-ES" sz="2300" dirty="0"/>
              <a:t> para robar información financiera.</a:t>
            </a:r>
            <a:br>
              <a:rPr lang="es-ES" dirty="0"/>
            </a:br>
            <a:br>
              <a:rPr lang="es-ES" dirty="0"/>
            </a:br>
            <a:endParaRPr lang="es-ES" dirty="0"/>
          </a:p>
        </p:txBody>
      </p:sp>
      <p:pic>
        <p:nvPicPr>
          <p:cNvPr id="4" name="cah.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4288" y="2280928"/>
            <a:ext cx="4800138" cy="2751899"/>
          </a:xfrm>
          <a:prstGeom prst="rect">
            <a:avLst/>
          </a:prstGeom>
        </p:spPr>
      </p:pic>
    </p:spTree>
    <p:extLst>
      <p:ext uri="{BB962C8B-B14F-4D97-AF65-F5344CB8AC3E}">
        <p14:creationId xmlns:p14="http://schemas.microsoft.com/office/powerpoint/2010/main" val="39274091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97280" y="820274"/>
            <a:ext cx="10058400" cy="1025460"/>
          </a:xfrm>
        </p:spPr>
        <p:txBody>
          <a:bodyPr>
            <a:normAutofit fontScale="90000"/>
          </a:bodyPr>
          <a:lstStyle/>
          <a:p>
            <a:r>
              <a:rPr lang="es-ES" sz="5600" dirty="0">
                <a:latin typeface="+mn-lt"/>
              </a:rPr>
              <a:t>LOS HACKERS Y LOS DELITOS COMPUTACIONALES</a:t>
            </a:r>
            <a:endParaRPr lang="es-ES" dirty="0"/>
          </a:p>
        </p:txBody>
      </p:sp>
      <p:sp>
        <p:nvSpPr>
          <p:cNvPr id="3" name="2 Marcador de contenido"/>
          <p:cNvSpPr>
            <a:spLocks noGrp="1"/>
          </p:cNvSpPr>
          <p:nvPr>
            <p:ph idx="1"/>
          </p:nvPr>
        </p:nvSpPr>
        <p:spPr>
          <a:xfrm>
            <a:off x="1097280" y="1957589"/>
            <a:ext cx="6076252" cy="3889419"/>
          </a:xfrm>
        </p:spPr>
        <p:txBody>
          <a:bodyPr>
            <a:normAutofit fontScale="25000" lnSpcReduction="20000"/>
          </a:bodyPr>
          <a:lstStyle/>
          <a:p>
            <a:r>
              <a:rPr lang="es-ES" sz="10000" dirty="0"/>
              <a:t>Un </a:t>
            </a:r>
            <a:r>
              <a:rPr lang="es-ES" sz="10000" b="1" dirty="0"/>
              <a:t>hacker </a:t>
            </a:r>
            <a:r>
              <a:rPr lang="es-ES" sz="10000" dirty="0"/>
              <a:t>es un individuo que intenta obtener acceso sin autorización a un sistema computacional. Dentro de la comunidad de hackers, el término </a:t>
            </a:r>
            <a:r>
              <a:rPr lang="es-ES" sz="10000" i="1" dirty="0"/>
              <a:t>cracker </a:t>
            </a:r>
            <a:r>
              <a:rPr lang="es-ES" sz="10000" dirty="0"/>
              <a:t>se utiliza con frecuencia para denotar a un hacker con intención criminal, aunque en la prensa pública los términos hacker y cracker se utilizan sin distinción. Los hackers y los crackers obtienen acceso sin autorización al encontrar debilidades en las protecciones de seguridad empleadas por los sitios Web y los sistemas computacionales; a menudo aprovechan las diversas características de Internet que los convierten en sistemas abiertos fáciles de usar.</a:t>
            </a:r>
            <a:br>
              <a:rPr lang="es-ES" sz="3600" dirty="0"/>
            </a:br>
            <a:br>
              <a:rPr lang="es-ES" dirty="0"/>
            </a:br>
            <a:endParaRPr lang="es-ES" dirty="0"/>
          </a:p>
        </p:txBody>
      </p:sp>
      <p:pic>
        <p:nvPicPr>
          <p:cNvPr id="4" name="hacker01.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65145" y="2137893"/>
            <a:ext cx="3890535" cy="2910625"/>
          </a:xfrm>
          <a:prstGeom prst="rect">
            <a:avLst/>
          </a:prstGeom>
        </p:spPr>
      </p:pic>
    </p:spTree>
    <p:extLst>
      <p:ext uri="{BB962C8B-B14F-4D97-AF65-F5344CB8AC3E}">
        <p14:creationId xmlns:p14="http://schemas.microsoft.com/office/powerpoint/2010/main" val="31052182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97280" y="633567"/>
            <a:ext cx="8229600" cy="873261"/>
          </a:xfrm>
        </p:spPr>
        <p:txBody>
          <a:bodyPr>
            <a:normAutofit/>
          </a:bodyPr>
          <a:lstStyle/>
          <a:p>
            <a:r>
              <a:rPr lang="es-ES" sz="5000" b="1" dirty="0">
                <a:effectLst/>
                <a:latin typeface="+mn-lt"/>
              </a:rPr>
              <a:t>CIBERVANDALISMO</a:t>
            </a:r>
            <a:endParaRPr lang="es-ES" sz="5000" dirty="0">
              <a:latin typeface="+mn-lt"/>
            </a:endParaRPr>
          </a:p>
        </p:txBody>
      </p:sp>
      <p:sp>
        <p:nvSpPr>
          <p:cNvPr id="3" name="2 Marcador de contenido"/>
          <p:cNvSpPr>
            <a:spLocks noGrp="1"/>
          </p:cNvSpPr>
          <p:nvPr>
            <p:ph idx="1"/>
          </p:nvPr>
        </p:nvSpPr>
        <p:spPr>
          <a:xfrm>
            <a:off x="1097280" y="2103312"/>
            <a:ext cx="10058400" cy="4023360"/>
          </a:xfrm>
        </p:spPr>
        <p:txBody>
          <a:bodyPr>
            <a:normAutofit/>
          </a:bodyPr>
          <a:lstStyle/>
          <a:p>
            <a:r>
              <a:rPr lang="es-ES" sz="2500" b="1" dirty="0" err="1"/>
              <a:t>cibervandalismo</a:t>
            </a:r>
            <a:r>
              <a:rPr lang="es-ES" sz="2500" dirty="0"/>
              <a:t>: la interrupción, desfiguración o destrucción intencional de un sitio Web o sistema información corporativo. Por ejemplo, los </a:t>
            </a:r>
            <a:r>
              <a:rPr lang="es-ES" sz="2500" dirty="0" err="1"/>
              <a:t>cibervándalos</a:t>
            </a:r>
            <a:r>
              <a:rPr lang="es-ES" sz="2500" dirty="0"/>
              <a:t> han convertido muchos de los sitios de “grupos” de MySpace, que están dedicados a intereses tales como la fabricación de cerveza casera o el bienestar de los animales, en paredes de </a:t>
            </a:r>
            <a:r>
              <a:rPr lang="es-ES" sz="2500" dirty="0" err="1"/>
              <a:t>ciber</a:t>
            </a:r>
            <a:r>
              <a:rPr lang="es-ES" sz="2500" dirty="0"/>
              <a:t>-grafiti, llenas de comentarios y fotografías ofensivos.</a:t>
            </a:r>
          </a:p>
        </p:txBody>
      </p:sp>
    </p:spTree>
    <p:extLst>
      <p:ext uri="{BB962C8B-B14F-4D97-AF65-F5344CB8AC3E}">
        <p14:creationId xmlns:p14="http://schemas.microsoft.com/office/powerpoint/2010/main" val="412689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5000" b="1" dirty="0">
                <a:latin typeface="+mn-lt"/>
              </a:rPr>
              <a:t>SPOOFING Y SNIFFING</a:t>
            </a:r>
          </a:p>
        </p:txBody>
      </p:sp>
      <p:sp>
        <p:nvSpPr>
          <p:cNvPr id="6" name="Marcador de contenido 5"/>
          <p:cNvSpPr>
            <a:spLocks noGrp="1"/>
          </p:cNvSpPr>
          <p:nvPr>
            <p:ph idx="1"/>
          </p:nvPr>
        </p:nvSpPr>
        <p:spPr>
          <a:xfrm>
            <a:off x="1097280" y="1845734"/>
            <a:ext cx="6282314" cy="4023360"/>
          </a:xfrm>
        </p:spPr>
        <p:txBody>
          <a:bodyPr>
            <a:normAutofit fontScale="92500"/>
          </a:bodyPr>
          <a:lstStyle/>
          <a:p>
            <a:r>
              <a:rPr lang="es-ES" sz="2500" dirty="0"/>
              <a:t>Usan identidades falsas, utilizan direcciones de correo falsas o se hacen pasar por alguien más. El </a:t>
            </a:r>
            <a:r>
              <a:rPr lang="es-ES" sz="2500" b="1" dirty="0" err="1"/>
              <a:t>spoofing</a:t>
            </a:r>
            <a:r>
              <a:rPr lang="es-ES" sz="2500" b="1" dirty="0"/>
              <a:t> </a:t>
            </a:r>
            <a:r>
              <a:rPr lang="es-ES" sz="2500" dirty="0"/>
              <a:t>también puede implicar el hecho de redirigir un vínculo Web a una dirección distinta de la que se tenía pensada, en donde el sitio se hace pasar por el destino esperado. Por ejemplo, si los hackers redirigen a los clientes a un sitio Web falso que se ve casi igual que el sitio verdadero, pueden recolectar y procesar pedidos para robar de manera efectiva la información de negocios así como la información confidencial de los clientes del sitio verdadero.</a:t>
            </a:r>
          </a:p>
        </p:txBody>
      </p:sp>
      <p:pic>
        <p:nvPicPr>
          <p:cNvPr id="7" name="Picture 2" descr="http://cdn.aiotestking.com/wp-content/ec-council/files/2012/04/312-50-I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594" y="1845734"/>
            <a:ext cx="4426989" cy="288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792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97280" y="245534"/>
            <a:ext cx="9373244" cy="1600200"/>
          </a:xfrm>
        </p:spPr>
        <p:txBody>
          <a:bodyPr>
            <a:normAutofit/>
          </a:bodyPr>
          <a:lstStyle/>
          <a:p>
            <a:r>
              <a:rPr lang="es-ES" sz="5000" b="1" dirty="0">
                <a:effectLst/>
                <a:latin typeface="+mn-lt"/>
              </a:rPr>
              <a:t>Ataques de negación de ser vicio</a:t>
            </a:r>
            <a:endParaRPr lang="es-ES" sz="5000" b="1" dirty="0">
              <a:latin typeface="+mn-lt"/>
            </a:endParaRPr>
          </a:p>
        </p:txBody>
      </p:sp>
      <p:sp>
        <p:nvSpPr>
          <p:cNvPr id="3" name="2 Marcador de contenido"/>
          <p:cNvSpPr>
            <a:spLocks noGrp="1"/>
          </p:cNvSpPr>
          <p:nvPr>
            <p:ph idx="1"/>
          </p:nvPr>
        </p:nvSpPr>
        <p:spPr>
          <a:xfrm>
            <a:off x="1097281" y="2141948"/>
            <a:ext cx="6282314" cy="3769455"/>
          </a:xfrm>
        </p:spPr>
        <p:txBody>
          <a:bodyPr>
            <a:normAutofit/>
          </a:bodyPr>
          <a:lstStyle/>
          <a:p>
            <a:r>
              <a:rPr lang="es-ES" sz="2700" dirty="0"/>
              <a:t>En un </a:t>
            </a:r>
            <a:r>
              <a:rPr lang="es-ES" sz="2700" b="1" dirty="0"/>
              <a:t>ataque de negación de servicio (</a:t>
            </a:r>
            <a:r>
              <a:rPr lang="es-ES" sz="2700" b="1" dirty="0" err="1"/>
              <a:t>DoS</a:t>
            </a:r>
            <a:r>
              <a:rPr lang="es-ES" sz="2700" b="1" dirty="0"/>
              <a:t>)</a:t>
            </a:r>
            <a:r>
              <a:rPr lang="es-ES" sz="2700" dirty="0"/>
              <a:t>, los hackers inundan un servidor de red o de Web con muchos miles de comunicaciones o solicitudes de servicios falsas para hacer que la red falle. La red recibe tantas solicitudes que no puede mantener el ritmo y por lo tanto, no está disponible para dar servicio a las solicitudes legítimas. </a:t>
            </a:r>
            <a:br>
              <a:rPr lang="es-ES" sz="2600" dirty="0"/>
            </a:br>
            <a:br>
              <a:rPr lang="es-ES" dirty="0"/>
            </a:br>
            <a:endParaRPr lang="es-ES" dirty="0"/>
          </a:p>
        </p:txBody>
      </p:sp>
      <p:pic>
        <p:nvPicPr>
          <p:cNvPr id="4" name="giphy.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63814" y="2472743"/>
            <a:ext cx="4042713" cy="2149251"/>
          </a:xfrm>
          <a:prstGeom prst="rect">
            <a:avLst/>
          </a:prstGeom>
        </p:spPr>
      </p:pic>
    </p:spTree>
    <p:extLst>
      <p:ext uri="{BB962C8B-B14F-4D97-AF65-F5344CB8AC3E}">
        <p14:creationId xmlns:p14="http://schemas.microsoft.com/office/powerpoint/2010/main" val="25714639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18812" y="152995"/>
            <a:ext cx="9936868" cy="1600200"/>
          </a:xfrm>
        </p:spPr>
        <p:txBody>
          <a:bodyPr>
            <a:normAutofit/>
          </a:bodyPr>
          <a:lstStyle/>
          <a:p>
            <a:r>
              <a:rPr lang="es-ES" sz="5000" b="1" dirty="0">
                <a:latin typeface="+mn-lt"/>
              </a:rPr>
              <a:t>Ataque de negación de servicio distribuida (</a:t>
            </a:r>
            <a:r>
              <a:rPr lang="es-ES" sz="5000" b="1" dirty="0" err="1">
                <a:latin typeface="+mn-lt"/>
              </a:rPr>
              <a:t>DDoS</a:t>
            </a:r>
            <a:r>
              <a:rPr lang="es-ES" sz="5000" b="1" dirty="0">
                <a:latin typeface="+mn-lt"/>
              </a:rPr>
              <a:t>)</a:t>
            </a:r>
            <a:endParaRPr lang="es-ES" sz="5000" dirty="0">
              <a:latin typeface="+mn-lt"/>
            </a:endParaRPr>
          </a:p>
        </p:txBody>
      </p:sp>
      <p:sp>
        <p:nvSpPr>
          <p:cNvPr id="3" name="2 Marcador de contenido"/>
          <p:cNvSpPr>
            <a:spLocks noGrp="1"/>
          </p:cNvSpPr>
          <p:nvPr>
            <p:ph idx="1"/>
          </p:nvPr>
        </p:nvSpPr>
        <p:spPr>
          <a:xfrm>
            <a:off x="569246" y="2199015"/>
            <a:ext cx="6861864" cy="4361883"/>
          </a:xfrm>
        </p:spPr>
        <p:txBody>
          <a:bodyPr>
            <a:normAutofit fontScale="25000" lnSpcReduction="20000"/>
          </a:bodyPr>
          <a:lstStyle/>
          <a:p>
            <a:r>
              <a:rPr lang="es-ES" sz="12000" dirty="0"/>
              <a:t>Utiliza varias computadoras para saturar</a:t>
            </a:r>
            <a:br>
              <a:rPr lang="es-ES" sz="12000" dirty="0"/>
            </a:br>
            <a:r>
              <a:rPr lang="es-ES" sz="12000" dirty="0"/>
              <a:t>la red desde muchos puntos de lanzamiento.</a:t>
            </a:r>
            <a:br>
              <a:rPr lang="es-ES" sz="12000" dirty="0"/>
            </a:br>
            <a:r>
              <a:rPr lang="es-ES" sz="12000" dirty="0"/>
              <a:t>Por ejemplo, durante las protestas por las elecciones iraníes de 2009, los activistas extranjeros que trataban de ayudar a la oposición se involucraron en ataques </a:t>
            </a:r>
            <a:r>
              <a:rPr lang="es-ES" sz="12000" dirty="0" err="1"/>
              <a:t>DDoS</a:t>
            </a:r>
            <a:r>
              <a:rPr lang="es-ES" sz="12000" dirty="0"/>
              <a:t> contra el gobierno de Irán. El sitio Web oficial del gobierno iraní (ahmadinejad.ir) resultó inaccesible en varias ocasiones.</a:t>
            </a:r>
            <a:br>
              <a:rPr lang="es-ES" dirty="0"/>
            </a:br>
            <a:br>
              <a:rPr lang="es-ES" dirty="0"/>
            </a:br>
            <a:endParaRPr lang="es-ES" dirty="0"/>
          </a:p>
        </p:txBody>
      </p:sp>
      <p:pic>
        <p:nvPicPr>
          <p:cNvPr id="4" name="ddos.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31110" y="2287499"/>
            <a:ext cx="4588295" cy="2258744"/>
          </a:xfrm>
          <a:prstGeom prst="rect">
            <a:avLst/>
          </a:prstGeom>
        </p:spPr>
      </p:pic>
    </p:spTree>
    <p:extLst>
      <p:ext uri="{BB962C8B-B14F-4D97-AF65-F5344CB8AC3E}">
        <p14:creationId xmlns:p14="http://schemas.microsoft.com/office/powerpoint/2010/main" val="1703461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11995" y="100609"/>
            <a:ext cx="8229600" cy="1600200"/>
          </a:xfrm>
        </p:spPr>
        <p:txBody>
          <a:bodyPr>
            <a:normAutofit/>
          </a:bodyPr>
          <a:lstStyle/>
          <a:p>
            <a:r>
              <a:rPr lang="es-ES" sz="5000" b="1" dirty="0">
                <a:effectLst/>
                <a:latin typeface="+mn-lt"/>
              </a:rPr>
              <a:t>DELITOS POR COMPUTADORA</a:t>
            </a:r>
            <a:endParaRPr lang="es-ES" sz="5000" b="1" dirty="0">
              <a:latin typeface="+mn-lt"/>
            </a:endParaRPr>
          </a:p>
        </p:txBody>
      </p:sp>
      <p:sp>
        <p:nvSpPr>
          <p:cNvPr id="3" name="2 Marcador de contenido"/>
          <p:cNvSpPr>
            <a:spLocks noGrp="1"/>
          </p:cNvSpPr>
          <p:nvPr>
            <p:ph idx="1"/>
          </p:nvPr>
        </p:nvSpPr>
        <p:spPr>
          <a:xfrm>
            <a:off x="1146219" y="1893194"/>
            <a:ext cx="10109915" cy="4333578"/>
          </a:xfrm>
        </p:spPr>
        <p:txBody>
          <a:bodyPr>
            <a:noAutofit/>
          </a:bodyPr>
          <a:lstStyle/>
          <a:p>
            <a:r>
              <a:rPr lang="es-ES" sz="2500" dirty="0"/>
              <a:t>La mayoría de las actividades de los hackers son delitos criminales; las vulnerabilidades de los sistemas que acabamos de describir los convierten en objetivos para otros tipos de </a:t>
            </a:r>
            <a:r>
              <a:rPr lang="es-ES" sz="2500" b="1" dirty="0"/>
              <a:t>delitos por computadora </a:t>
            </a:r>
            <a:r>
              <a:rPr lang="es-ES" sz="2500" dirty="0"/>
              <a:t>también. Por ejemplo, a principios de julio de 2009, agentes federales estadounidenses arrestaron a </a:t>
            </a:r>
            <a:r>
              <a:rPr lang="es-ES" sz="2500" dirty="0" err="1"/>
              <a:t>Sergey</a:t>
            </a:r>
            <a:r>
              <a:rPr lang="es-ES" sz="2500" dirty="0"/>
              <a:t> </a:t>
            </a:r>
            <a:r>
              <a:rPr lang="es-ES" sz="2500" dirty="0" err="1"/>
              <a:t>Aleynikov</a:t>
            </a:r>
            <a:r>
              <a:rPr lang="es-ES" sz="2500" dirty="0"/>
              <a:t>, un programador de computadora en la firma bancaria de inversión Goldman Sachs, por robar programas de computadora propietarios que se utilizaban para realizar comercios lucrativos rápidos en los mercados financieros. El software </a:t>
            </a:r>
            <a:r>
              <a:rPr lang="es-ES" sz="2500"/>
              <a:t>generaba muchos millones </a:t>
            </a:r>
            <a:r>
              <a:rPr lang="es-ES" sz="2500" dirty="0"/>
              <a:t>de dólares en ganancias cada año para Goldman y, en manos equivocadas, se podría haber usado para manipular mercados financieros en forma deshonesta</a:t>
            </a:r>
            <a:br>
              <a:rPr lang="es-ES" sz="2500" dirty="0"/>
            </a:br>
            <a:br>
              <a:rPr lang="es-ES" sz="2500" dirty="0"/>
            </a:br>
            <a:endParaRPr lang="es-ES" sz="2500" dirty="0"/>
          </a:p>
        </p:txBody>
      </p:sp>
    </p:spTree>
    <p:extLst>
      <p:ext uri="{BB962C8B-B14F-4D97-AF65-F5344CB8AC3E}">
        <p14:creationId xmlns:p14="http://schemas.microsoft.com/office/powerpoint/2010/main" val="2347283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Imagen"/>
          <p:cNvPicPr/>
          <p:nvPr/>
        </p:nvPicPr>
        <p:blipFill>
          <a:blip r:embed="rId2">
            <a:duotone>
              <a:schemeClr val="bg2">
                <a:shade val="45000"/>
                <a:satMod val="135000"/>
              </a:schemeClr>
              <a:prstClr val="white"/>
            </a:duotone>
          </a:blip>
          <a:stretch>
            <a:fillRect/>
          </a:stretch>
        </p:blipFill>
        <p:spPr>
          <a:xfrm>
            <a:off x="291533" y="115495"/>
            <a:ext cx="5928963" cy="3271649"/>
          </a:xfrm>
          <a:prstGeom prst="rect">
            <a:avLst/>
          </a:prstGeom>
        </p:spPr>
      </p:pic>
      <p:pic>
        <p:nvPicPr>
          <p:cNvPr id="3" name="3 Imagen"/>
          <p:cNvPicPr/>
          <p:nvPr/>
        </p:nvPicPr>
        <p:blipFill>
          <a:blip r:embed="rId3">
            <a:duotone>
              <a:schemeClr val="bg2">
                <a:shade val="45000"/>
                <a:satMod val="135000"/>
              </a:schemeClr>
              <a:prstClr val="white"/>
            </a:duotone>
          </a:blip>
          <a:stretch>
            <a:fillRect/>
          </a:stretch>
        </p:blipFill>
        <p:spPr>
          <a:xfrm>
            <a:off x="5672553" y="2829711"/>
            <a:ext cx="6201768" cy="3390785"/>
          </a:xfrm>
          <a:prstGeom prst="rect">
            <a:avLst/>
          </a:prstGeom>
        </p:spPr>
      </p:pic>
    </p:spTree>
    <p:extLst>
      <p:ext uri="{BB962C8B-B14F-4D97-AF65-F5344CB8AC3E}">
        <p14:creationId xmlns:p14="http://schemas.microsoft.com/office/powerpoint/2010/main" val="2290052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93054" y="692696"/>
            <a:ext cx="8229600" cy="1020194"/>
          </a:xfrm>
        </p:spPr>
        <p:txBody>
          <a:bodyPr>
            <a:normAutofit/>
          </a:bodyPr>
          <a:lstStyle/>
          <a:p>
            <a:r>
              <a:rPr lang="es-ES" sz="5000" dirty="0">
                <a:effectLst/>
                <a:latin typeface="+mn-lt"/>
              </a:rPr>
              <a:t>ROBO DE IDENTIDAD</a:t>
            </a:r>
            <a:endParaRPr lang="es-ES" sz="5000" dirty="0">
              <a:latin typeface="+mn-lt"/>
            </a:endParaRPr>
          </a:p>
        </p:txBody>
      </p:sp>
      <p:sp>
        <p:nvSpPr>
          <p:cNvPr id="3" name="2 Marcador de contenido"/>
          <p:cNvSpPr>
            <a:spLocks noGrp="1"/>
          </p:cNvSpPr>
          <p:nvPr>
            <p:ph idx="1"/>
          </p:nvPr>
        </p:nvSpPr>
        <p:spPr>
          <a:xfrm>
            <a:off x="1097280" y="1845734"/>
            <a:ext cx="5522461" cy="4023360"/>
          </a:xfrm>
        </p:spPr>
        <p:txBody>
          <a:bodyPr>
            <a:noAutofit/>
          </a:bodyPr>
          <a:lstStyle/>
          <a:p>
            <a:r>
              <a:rPr lang="es-ES" sz="2500" dirty="0"/>
              <a:t>Es un crimen en el que un impostor obtiene piezas clave de información personal, como números de identificación del seguro social, números de licencias de conducir o números de tarjetas de crédito, para hacerse pasar por alguien más. La información se puede utilizar para obtener crédito, mercancía o servicios a nombre de la víctima, o para proveer al ladrón credenciales falsas. </a:t>
            </a:r>
            <a:br>
              <a:rPr lang="es-ES" sz="2800" dirty="0"/>
            </a:br>
            <a:br>
              <a:rPr lang="es-ES" sz="2800" dirty="0"/>
            </a:br>
            <a:endParaRPr lang="es-ES" sz="2800" dirty="0"/>
          </a:p>
        </p:txBody>
      </p:sp>
      <p:pic>
        <p:nvPicPr>
          <p:cNvPr id="4" name="robo.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75709" y="2150772"/>
            <a:ext cx="3271912" cy="2454150"/>
          </a:xfrm>
          <a:prstGeom prst="rect">
            <a:avLst/>
          </a:prstGeom>
        </p:spPr>
      </p:pic>
    </p:spTree>
    <p:extLst>
      <p:ext uri="{BB962C8B-B14F-4D97-AF65-F5344CB8AC3E}">
        <p14:creationId xmlns:p14="http://schemas.microsoft.com/office/powerpoint/2010/main" val="38265024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05933" y="1045123"/>
            <a:ext cx="8229600" cy="642010"/>
          </a:xfrm>
        </p:spPr>
        <p:txBody>
          <a:bodyPr>
            <a:normAutofit fontScale="90000"/>
          </a:bodyPr>
          <a:lstStyle/>
          <a:p>
            <a:r>
              <a:rPr lang="es-ES" sz="5600" b="1" dirty="0">
                <a:effectLst/>
                <a:latin typeface="+mn-lt"/>
              </a:rPr>
              <a:t>PHISHING</a:t>
            </a:r>
            <a:endParaRPr lang="es-ES" dirty="0"/>
          </a:p>
        </p:txBody>
      </p:sp>
      <p:sp>
        <p:nvSpPr>
          <p:cNvPr id="3" name="2 Marcador de contenido"/>
          <p:cNvSpPr>
            <a:spLocks noGrp="1"/>
          </p:cNvSpPr>
          <p:nvPr>
            <p:ph idx="1"/>
          </p:nvPr>
        </p:nvSpPr>
        <p:spPr/>
        <p:txBody>
          <a:bodyPr>
            <a:normAutofit lnSpcReduction="10000"/>
          </a:bodyPr>
          <a:lstStyle/>
          <a:p>
            <a:r>
              <a:rPr lang="es-ES" sz="2500" dirty="0"/>
              <a:t>la cual implica el proceso de establecer sitios Web falsos o enviar tanto correo electrónico como mensajes de texto que se parezcan a los de las empresas legítimas, para pedir a los</a:t>
            </a:r>
            <a:br>
              <a:rPr lang="es-ES" sz="2500" dirty="0"/>
            </a:br>
            <a:r>
              <a:rPr lang="es-ES" sz="2500" dirty="0"/>
              <a:t>usuarios datos personales. El mensaje instruye a quienes lo reciben para que actualicen o confirmen los registros, para lo cual deben proveer números de seguro social, información bancaria y de tarjetas de crédito, además de otros datos confidenciales, ya sea respondiendo al mensaje de correo electrónico, introduciendo la información en un sitio Web</a:t>
            </a:r>
            <a:br>
              <a:rPr lang="es-ES" sz="2500" dirty="0"/>
            </a:br>
            <a:r>
              <a:rPr lang="es-ES" sz="2500" dirty="0"/>
              <a:t>falso o llamando a un número telefónico. EBay, PayPal, Amazon.com, </a:t>
            </a:r>
            <a:r>
              <a:rPr lang="es-ES" sz="2500" dirty="0" err="1"/>
              <a:t>Walmart</a:t>
            </a:r>
            <a:r>
              <a:rPr lang="es-ES" sz="2500" dirty="0"/>
              <a:t> y varios bancos se encuentran entre las compañías más afectadas por el </a:t>
            </a:r>
            <a:r>
              <a:rPr lang="es-ES" sz="2500" dirty="0" err="1"/>
              <a:t>spoofing</a:t>
            </a:r>
            <a:r>
              <a:rPr lang="es-ES" sz="2500" dirty="0"/>
              <a:t>.</a:t>
            </a:r>
            <a:br>
              <a:rPr lang="es-ES" dirty="0"/>
            </a:br>
            <a:br>
              <a:rPr lang="es-ES" dirty="0"/>
            </a:br>
            <a:endParaRPr lang="es-ES" dirty="0"/>
          </a:p>
        </p:txBody>
      </p:sp>
    </p:spTree>
    <p:extLst>
      <p:ext uri="{BB962C8B-B14F-4D97-AF65-F5344CB8AC3E}">
        <p14:creationId xmlns:p14="http://schemas.microsoft.com/office/powerpoint/2010/main" val="68520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33047" r="5398"/>
          <a:stretch/>
        </p:blipFill>
        <p:spPr>
          <a:xfrm>
            <a:off x="296215" y="631065"/>
            <a:ext cx="4868214" cy="5151548"/>
          </a:xfrm>
          <a:prstGeom prst="rect">
            <a:avLst/>
          </a:prstGeom>
        </p:spPr>
      </p:pic>
      <p:sp>
        <p:nvSpPr>
          <p:cNvPr id="2" name="Marcador de contenido 2"/>
          <p:cNvSpPr txBox="1">
            <a:spLocks/>
          </p:cNvSpPr>
          <p:nvPr/>
        </p:nvSpPr>
        <p:spPr>
          <a:xfrm>
            <a:off x="5456350" y="888640"/>
            <a:ext cx="6495244" cy="489397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s-ES" sz="2500" dirty="0"/>
              <a:t>Facebook sirvió como método primario de transmisión para un ataque de hackers de 18 meses, donde se engañó a usuarios para que revelaran sus contraseñas. </a:t>
            </a:r>
          </a:p>
          <a:p>
            <a:pPr marL="0" indent="0">
              <a:buFont typeface="Calibri" panose="020F0502020204030204" pitchFamily="34" charset="0"/>
              <a:buNone/>
            </a:pPr>
            <a:r>
              <a:rPr lang="es-ES" sz="2500" dirty="0"/>
              <a:t>Una vez que el usuario suministraba su información, se instalaba el programa de software malintencionado tipo “caballo de Troya” llamado Zeus, diseñado para robar datos financieros y personales.</a:t>
            </a:r>
          </a:p>
          <a:p>
            <a:pPr marL="0" indent="0">
              <a:buFont typeface="Calibri" panose="020F0502020204030204" pitchFamily="34" charset="0"/>
              <a:buNone/>
            </a:pPr>
            <a:r>
              <a:rPr lang="es-ES" sz="2500" dirty="0"/>
              <a:t>Los hackers robaron cerca de 68 000 credenciales de inicio de sesión de 2 400 compañías.</a:t>
            </a:r>
          </a:p>
        </p:txBody>
      </p:sp>
    </p:spTree>
    <p:extLst>
      <p:ext uri="{BB962C8B-B14F-4D97-AF65-F5344CB8AC3E}">
        <p14:creationId xmlns:p14="http://schemas.microsoft.com/office/powerpoint/2010/main" val="2289223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97280" y="908720"/>
            <a:ext cx="8229600" cy="752655"/>
          </a:xfrm>
        </p:spPr>
        <p:txBody>
          <a:bodyPr>
            <a:normAutofit fontScale="90000"/>
          </a:bodyPr>
          <a:lstStyle/>
          <a:p>
            <a:r>
              <a:rPr lang="es-ES" sz="5600" b="1" dirty="0">
                <a:effectLst/>
                <a:latin typeface="+mn-lt"/>
              </a:rPr>
              <a:t>El </a:t>
            </a:r>
            <a:r>
              <a:rPr lang="es-ES" sz="5600" b="1" dirty="0" err="1">
                <a:effectLst/>
                <a:latin typeface="+mn-lt"/>
              </a:rPr>
              <a:t>pharming</a:t>
            </a:r>
            <a:endParaRPr lang="es-ES" dirty="0"/>
          </a:p>
        </p:txBody>
      </p:sp>
      <p:sp>
        <p:nvSpPr>
          <p:cNvPr id="3" name="2 Marcador de contenido"/>
          <p:cNvSpPr>
            <a:spLocks noGrp="1"/>
          </p:cNvSpPr>
          <p:nvPr>
            <p:ph idx="1"/>
          </p:nvPr>
        </p:nvSpPr>
        <p:spPr>
          <a:xfrm>
            <a:off x="1200311" y="2399526"/>
            <a:ext cx="10058400" cy="2687629"/>
          </a:xfrm>
        </p:spPr>
        <p:txBody>
          <a:bodyPr>
            <a:normAutofit fontScale="92500"/>
          </a:bodyPr>
          <a:lstStyle/>
          <a:p>
            <a:r>
              <a:rPr lang="es-ES" sz="2500" dirty="0"/>
              <a:t>El </a:t>
            </a:r>
            <a:r>
              <a:rPr lang="es-ES" sz="2500" b="1" dirty="0" err="1"/>
              <a:t>pharming</a:t>
            </a:r>
            <a:r>
              <a:rPr lang="es-ES" sz="2500" b="1" dirty="0"/>
              <a:t> </a:t>
            </a:r>
            <a:r>
              <a:rPr lang="es-ES" sz="2500" dirty="0"/>
              <a:t>redirige a los usuarios a una página Web falsa, aun y cuando el individuo escribe la dirección de la página Web correcta en su navegador. Esto es posible si los perpetradores del </a:t>
            </a:r>
            <a:r>
              <a:rPr lang="es-ES" sz="2500" dirty="0" err="1"/>
              <a:t>pharming</a:t>
            </a:r>
            <a:r>
              <a:rPr lang="es-ES" sz="2500" dirty="0"/>
              <a:t> obtienen acceso a la información de las direcciones de Internet que almacenan los proveedores de servicio de Internet para agilizar la navegación Web; las compañías ISP tienen software con fallas en sus servidores que permite a los estafadores infiltrarse y cambiar esas direcciones.</a:t>
            </a:r>
            <a:br>
              <a:rPr lang="es-ES" dirty="0"/>
            </a:br>
            <a:br>
              <a:rPr lang="es-ES" dirty="0"/>
            </a:br>
            <a:endParaRPr lang="es-ES" dirty="0"/>
          </a:p>
        </p:txBody>
      </p:sp>
    </p:spTree>
    <p:extLst>
      <p:ext uri="{BB962C8B-B14F-4D97-AF65-F5344CB8AC3E}">
        <p14:creationId xmlns:p14="http://schemas.microsoft.com/office/powerpoint/2010/main" val="1487472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BO" sz="5000" b="1" dirty="0">
                <a:latin typeface="+mn-lt"/>
              </a:rPr>
              <a:t>F</a:t>
            </a:r>
            <a:r>
              <a:rPr lang="es-419" sz="5000" b="1" dirty="0">
                <a:latin typeface="+mn-lt"/>
              </a:rPr>
              <a:t>raude del clic</a:t>
            </a:r>
            <a:endParaRPr lang="es-ES" sz="5000" b="1" dirty="0">
              <a:latin typeface="+mn-lt"/>
            </a:endParaRPr>
          </a:p>
        </p:txBody>
      </p:sp>
      <p:sp>
        <p:nvSpPr>
          <p:cNvPr id="3" name="Marcador de contenido 2"/>
          <p:cNvSpPr>
            <a:spLocks noGrp="1"/>
          </p:cNvSpPr>
          <p:nvPr>
            <p:ph idx="1"/>
          </p:nvPr>
        </p:nvSpPr>
        <p:spPr>
          <a:xfrm>
            <a:off x="1097280" y="3596414"/>
            <a:ext cx="10058400" cy="2843231"/>
          </a:xfrm>
        </p:spPr>
        <p:txBody>
          <a:bodyPr>
            <a:normAutofit/>
          </a:bodyPr>
          <a:lstStyle/>
          <a:p>
            <a:pPr algn="just"/>
            <a:endParaRPr lang="es-419" sz="2600" dirty="0"/>
          </a:p>
          <a:p>
            <a:pPr algn="just"/>
            <a:r>
              <a:rPr lang="es-ES" sz="2200" dirty="0"/>
              <a:t>Las actividades cibercriminales que hemos descrito —lanzar malware, ataques de negación</a:t>
            </a:r>
            <a:r>
              <a:rPr lang="es-419" sz="2200" dirty="0"/>
              <a:t> </a:t>
            </a:r>
            <a:r>
              <a:rPr lang="es-ES" sz="2200" dirty="0"/>
              <a:t>de servicios y sondas de </a:t>
            </a:r>
            <a:r>
              <a:rPr lang="es-ES" sz="2200" dirty="0" err="1"/>
              <a:t>phishing</a:t>
            </a:r>
            <a:r>
              <a:rPr lang="es-ES" sz="2200" dirty="0"/>
              <a:t>— no tienen fronteras. La naturaleza global de Internet hace</a:t>
            </a:r>
            <a:r>
              <a:rPr lang="es-419" sz="2200" dirty="0"/>
              <a:t> </a:t>
            </a:r>
            <a:r>
              <a:rPr lang="es-ES" sz="2200" dirty="0"/>
              <a:t>que sea posible para los cibercriminales operar (y hacer daño) en cualquier parte del</a:t>
            </a:r>
            <a:r>
              <a:rPr lang="es-419" sz="2200" dirty="0"/>
              <a:t> </a:t>
            </a:r>
            <a:r>
              <a:rPr lang="es-BO" sz="2200" dirty="0"/>
              <a:t>mundo.</a:t>
            </a:r>
            <a:r>
              <a:rPr lang="es-419" sz="2200" dirty="0"/>
              <a:t> </a:t>
            </a:r>
            <a:r>
              <a:rPr lang="es-ES" sz="2200" dirty="0"/>
              <a:t>Dichos </a:t>
            </a:r>
            <a:r>
              <a:rPr lang="es-ES" sz="2200" dirty="0" err="1"/>
              <a:t>ciberataques</a:t>
            </a:r>
            <a:r>
              <a:rPr lang="es-ES" sz="2200" dirty="0"/>
              <a:t> podrían estar dirigidos al software que opera</a:t>
            </a:r>
            <a:r>
              <a:rPr lang="es-419" sz="2200" dirty="0"/>
              <a:t> </a:t>
            </a:r>
            <a:r>
              <a:rPr lang="es-ES" sz="2200" dirty="0"/>
              <a:t>las redes de energía eléctrica, los sistemas de control del tráfico aéreo o las redes de los</a:t>
            </a:r>
            <a:r>
              <a:rPr lang="es-419" sz="2200" dirty="0"/>
              <a:t> </a:t>
            </a:r>
            <a:r>
              <a:rPr lang="es-BO" sz="2200" dirty="0"/>
              <a:t>principales bancos e instituciones financieras.</a:t>
            </a:r>
            <a:endParaRPr lang="es-419" sz="2200" dirty="0"/>
          </a:p>
          <a:p>
            <a:endParaRPr lang="es-419" dirty="0"/>
          </a:p>
        </p:txBody>
      </p:sp>
      <p:sp>
        <p:nvSpPr>
          <p:cNvPr id="4" name="Título 1"/>
          <p:cNvSpPr txBox="1">
            <a:spLocks/>
          </p:cNvSpPr>
          <p:nvPr/>
        </p:nvSpPr>
        <p:spPr>
          <a:xfrm>
            <a:off x="831762" y="3321694"/>
            <a:ext cx="9601196" cy="743637"/>
          </a:xfrm>
          <a:prstGeom prst="rect">
            <a:avLst/>
          </a:prstGeom>
          <a:effectLst/>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419" b="1" dirty="0"/>
              <a:t> </a:t>
            </a:r>
            <a:r>
              <a:rPr lang="es-BO" b="1" dirty="0"/>
              <a:t>A</a:t>
            </a:r>
            <a:r>
              <a:rPr lang="es-419" b="1" dirty="0"/>
              <a:t>menzas globales: ciberterrorismo y ciberguerra</a:t>
            </a:r>
            <a:endParaRPr lang="es-ES" b="1" dirty="0"/>
          </a:p>
        </p:txBody>
      </p:sp>
      <p:pic>
        <p:nvPicPr>
          <p:cNvPr id="1026" name="Picture 2" descr="G:\152\expo 2\amenazas_intern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743" y="236340"/>
            <a:ext cx="4432578" cy="308535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987381" y="1872496"/>
            <a:ext cx="6096000" cy="1615827"/>
          </a:xfrm>
          <a:prstGeom prst="rect">
            <a:avLst/>
          </a:prstGeom>
        </p:spPr>
        <p:txBody>
          <a:bodyPr>
            <a:spAutoFit/>
          </a:bodyPr>
          <a:lstStyle/>
          <a:p>
            <a:pPr marL="91440" lvl="0" indent="-91440" algn="just" defTabSz="914400">
              <a:lnSpc>
                <a:spcPct val="90000"/>
              </a:lnSpc>
              <a:spcBef>
                <a:spcPts val="1200"/>
              </a:spcBef>
              <a:spcAft>
                <a:spcPts val="200"/>
              </a:spcAft>
              <a:buClr>
                <a:srgbClr val="B5AE53"/>
              </a:buClr>
              <a:buSzPct val="100000"/>
              <a:buFont typeface="Calibri" panose="020F0502020204030204" pitchFamily="34" charset="0"/>
              <a:buChar char=" "/>
            </a:pPr>
            <a:r>
              <a:rPr lang="es-ES" sz="2200" dirty="0">
                <a:solidFill>
                  <a:prstClr val="white">
                    <a:lumMod val="75000"/>
                    <a:lumOff val="25000"/>
                  </a:prstClr>
                </a:solidFill>
              </a:rPr>
              <a:t>El </a:t>
            </a:r>
            <a:r>
              <a:rPr lang="es-ES" sz="2200" b="1" dirty="0">
                <a:solidFill>
                  <a:prstClr val="white">
                    <a:lumMod val="75000"/>
                    <a:lumOff val="25000"/>
                  </a:prstClr>
                </a:solidFill>
              </a:rPr>
              <a:t>fraude del clic </a:t>
            </a:r>
            <a:r>
              <a:rPr lang="es-ES" sz="2200" dirty="0">
                <a:solidFill>
                  <a:prstClr val="white">
                    <a:lumMod val="75000"/>
                    <a:lumOff val="25000"/>
                  </a:prstClr>
                </a:solidFill>
              </a:rPr>
              <a:t>ocurre cuando un individuo o</a:t>
            </a:r>
            <a:r>
              <a:rPr lang="es-419" sz="2200" dirty="0">
                <a:solidFill>
                  <a:prstClr val="white">
                    <a:lumMod val="75000"/>
                    <a:lumOff val="25000"/>
                  </a:prstClr>
                </a:solidFill>
              </a:rPr>
              <a:t> </a:t>
            </a:r>
            <a:r>
              <a:rPr lang="es-ES" sz="2200" dirty="0">
                <a:solidFill>
                  <a:prstClr val="white">
                    <a:lumMod val="75000"/>
                    <a:lumOff val="25000"/>
                  </a:prstClr>
                </a:solidFill>
              </a:rPr>
              <a:t>programa de computadora hace clic de manera fraudulenta en un anuncio en línea, sin</a:t>
            </a:r>
            <a:r>
              <a:rPr lang="es-419" sz="2200" dirty="0">
                <a:solidFill>
                  <a:prstClr val="white">
                    <a:lumMod val="75000"/>
                    <a:lumOff val="25000"/>
                  </a:prstClr>
                </a:solidFill>
              </a:rPr>
              <a:t> </a:t>
            </a:r>
            <a:r>
              <a:rPr lang="es-ES" sz="2200" dirty="0">
                <a:solidFill>
                  <a:prstClr val="white">
                    <a:lumMod val="75000"/>
                    <a:lumOff val="25000"/>
                  </a:prstClr>
                </a:solidFill>
              </a:rPr>
              <a:t>intención de aprender más sobre el anunciante o de realizar una compra.</a:t>
            </a:r>
            <a:endParaRPr lang="es-419" sz="2200" dirty="0">
              <a:solidFill>
                <a:prstClr val="white">
                  <a:lumMod val="75000"/>
                  <a:lumOff val="25000"/>
                </a:prstClr>
              </a:solidFill>
            </a:endParaRPr>
          </a:p>
        </p:txBody>
      </p:sp>
    </p:spTree>
    <p:extLst>
      <p:ext uri="{BB962C8B-B14F-4D97-AF65-F5344CB8AC3E}">
        <p14:creationId xmlns:p14="http://schemas.microsoft.com/office/powerpoint/2010/main" val="3169724174"/>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674010" cy="1450757"/>
          </a:xfrm>
        </p:spPr>
        <p:txBody>
          <a:bodyPr>
            <a:normAutofit/>
          </a:bodyPr>
          <a:lstStyle/>
          <a:p>
            <a:r>
              <a:rPr lang="es-419" sz="5000" b="1" dirty="0">
                <a:latin typeface="+mn-lt"/>
              </a:rPr>
              <a:t>AMENAZAS INTERNAS: LOS EMPLEADOS</a:t>
            </a:r>
            <a:endParaRPr lang="es-ES" sz="5000" b="1" dirty="0">
              <a:latin typeface="+mn-lt"/>
            </a:endParaRPr>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33691" y="1781685"/>
            <a:ext cx="3880755" cy="4280592"/>
          </a:xfrm>
          <a:prstGeom prst="rect">
            <a:avLst/>
          </a:prstGeom>
        </p:spPr>
      </p:pic>
      <p:sp>
        <p:nvSpPr>
          <p:cNvPr id="3" name="Marcador de contenido 2"/>
          <p:cNvSpPr>
            <a:spLocks noGrp="1"/>
          </p:cNvSpPr>
          <p:nvPr>
            <p:ph idx="1"/>
          </p:nvPr>
        </p:nvSpPr>
        <p:spPr>
          <a:xfrm>
            <a:off x="1097280" y="2038917"/>
            <a:ext cx="10058400" cy="4023360"/>
          </a:xfrm>
        </p:spPr>
        <p:txBody>
          <a:bodyPr>
            <a:normAutofit/>
          </a:bodyPr>
          <a:lstStyle/>
          <a:p>
            <a:pPr algn="just"/>
            <a:r>
              <a:rPr lang="es-ES" sz="2500" dirty="0"/>
              <a:t>Los empleados tienen acceso a la información</a:t>
            </a:r>
            <a:r>
              <a:rPr lang="es-419" sz="2500" dirty="0"/>
              <a:t> </a:t>
            </a:r>
            <a:r>
              <a:rPr lang="es-ES" sz="2500" dirty="0"/>
              <a:t>privilegiada, y en la presencia de procedimientos de seguridad interna descuidados,</a:t>
            </a:r>
            <a:r>
              <a:rPr lang="es-419" sz="2500" dirty="0"/>
              <a:t> </a:t>
            </a:r>
            <a:r>
              <a:rPr lang="es-ES" sz="2500" dirty="0"/>
              <a:t>con frecuencia son capaces de vagar por los sistemas de una organización sin</a:t>
            </a:r>
            <a:r>
              <a:rPr lang="es-419" sz="2500" dirty="0"/>
              <a:t> </a:t>
            </a:r>
            <a:r>
              <a:rPr lang="es-BO" sz="2500" dirty="0"/>
              <a:t>dejar rastro.</a:t>
            </a:r>
            <a:endParaRPr lang="es-419" sz="2500" dirty="0"/>
          </a:p>
          <a:p>
            <a:pPr algn="just"/>
            <a:r>
              <a:rPr lang="es-ES" sz="2500" dirty="0"/>
              <a:t>Algunas veces los intrusos maliciosos</a:t>
            </a:r>
            <a:r>
              <a:rPr lang="es-419" sz="2500" dirty="0"/>
              <a:t> </a:t>
            </a:r>
            <a:r>
              <a:rPr lang="es-ES" sz="2500" dirty="0"/>
              <a:t>que buscan acceder al sistema engañan a los empleados para que revelen sus contraseñas</a:t>
            </a:r>
            <a:r>
              <a:rPr lang="es-419" sz="2500" dirty="0"/>
              <a:t> </a:t>
            </a:r>
            <a:r>
              <a:rPr lang="es-ES" sz="2500" dirty="0"/>
              <a:t>al pretender ser miembros legítimos de la compañía que necesitan información.</a:t>
            </a:r>
            <a:r>
              <a:rPr lang="es-419" sz="2500" dirty="0"/>
              <a:t> </a:t>
            </a:r>
            <a:r>
              <a:rPr lang="es-ES" sz="2500" dirty="0"/>
              <a:t>A esta práctica se le denomina </a:t>
            </a:r>
            <a:r>
              <a:rPr lang="es-ES" sz="2500" b="1" dirty="0"/>
              <a:t>ingeniería social</a:t>
            </a:r>
            <a:r>
              <a:rPr lang="es-ES" sz="2500" dirty="0"/>
              <a:t>.</a:t>
            </a:r>
            <a:endParaRPr lang="es-419" sz="2500" dirty="0"/>
          </a:p>
          <a:p>
            <a:r>
              <a:rPr lang="es-ES" sz="2500" dirty="0"/>
              <a:t>Tanto los usuarios finales como los especialistas en sistemas de información son</a:t>
            </a:r>
            <a:r>
              <a:rPr lang="es-419" sz="2500" dirty="0"/>
              <a:t> </a:t>
            </a:r>
            <a:r>
              <a:rPr lang="es-ES" sz="2500" dirty="0"/>
              <a:t>también una principal fuente de los errores que se introducen a los sistemas de información.</a:t>
            </a:r>
          </a:p>
        </p:txBody>
      </p:sp>
    </p:spTree>
    <p:extLst>
      <p:ext uri="{BB962C8B-B14F-4D97-AF65-F5344CB8AC3E}">
        <p14:creationId xmlns:p14="http://schemas.microsoft.com/office/powerpoint/2010/main" val="2342380479"/>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sz="5000" b="1" dirty="0">
                <a:latin typeface="+mn-lt"/>
              </a:rPr>
              <a:t>VULNERABILIDAD DEL SOFTWARE</a:t>
            </a:r>
            <a:endParaRPr lang="es-BO" sz="5000" b="1" dirty="0">
              <a:latin typeface="+mn-lt"/>
            </a:endParaRPr>
          </a:p>
        </p:txBody>
      </p:sp>
      <p:sp>
        <p:nvSpPr>
          <p:cNvPr id="3" name="2 Marcador de contenido"/>
          <p:cNvSpPr>
            <a:spLocks noGrp="1"/>
          </p:cNvSpPr>
          <p:nvPr>
            <p:ph idx="1"/>
          </p:nvPr>
        </p:nvSpPr>
        <p:spPr>
          <a:xfrm>
            <a:off x="1187432" y="2335131"/>
            <a:ext cx="6552771" cy="3833849"/>
          </a:xfrm>
        </p:spPr>
        <p:txBody>
          <a:bodyPr>
            <a:noAutofit/>
          </a:bodyPr>
          <a:lstStyle/>
          <a:p>
            <a:pPr algn="just"/>
            <a:r>
              <a:rPr lang="es-ES" sz="2000" dirty="0"/>
              <a:t>Un problema importante con el software es la presencia de </a:t>
            </a:r>
            <a:r>
              <a:rPr lang="es-ES" sz="2000" b="1" dirty="0"/>
              <a:t>bugs </a:t>
            </a:r>
            <a:r>
              <a:rPr lang="es-ES" sz="2000" dirty="0"/>
              <a:t>ocultos, o defectos</a:t>
            </a:r>
            <a:r>
              <a:rPr lang="es-419" sz="2000" dirty="0"/>
              <a:t> </a:t>
            </a:r>
            <a:r>
              <a:rPr lang="es-BO" sz="2000" dirty="0"/>
              <a:t>de código del programa.</a:t>
            </a:r>
            <a:r>
              <a:rPr lang="es-419" sz="2000" dirty="0"/>
              <a:t> </a:t>
            </a:r>
            <a:r>
              <a:rPr lang="es-ES" sz="2000" dirty="0"/>
              <a:t>La principal fuente de los bugs es la complejidad</a:t>
            </a:r>
            <a:r>
              <a:rPr lang="es-419" sz="2000" dirty="0"/>
              <a:t> </a:t>
            </a:r>
            <a:r>
              <a:rPr lang="es-ES" sz="2000" dirty="0"/>
              <a:t>del código de toma de decisiones. Un programa relativamente pequeño de</a:t>
            </a:r>
            <a:r>
              <a:rPr lang="es-419" sz="2000" dirty="0"/>
              <a:t> </a:t>
            </a:r>
            <a:r>
              <a:rPr lang="es-ES" sz="2000" dirty="0"/>
              <a:t>varios cientos de líneas contiene decenas de decisiones que conducen a cientos, o</a:t>
            </a:r>
            <a:r>
              <a:rPr lang="es-419" sz="2000" dirty="0"/>
              <a:t> </a:t>
            </a:r>
            <a:r>
              <a:rPr lang="es-BO" sz="2000" dirty="0"/>
              <a:t>hasta miles de rutas.</a:t>
            </a:r>
            <a:endParaRPr lang="es-419" sz="2000" dirty="0"/>
          </a:p>
          <a:p>
            <a:pPr algn="just"/>
            <a:r>
              <a:rPr lang="es-ES" sz="2000" dirty="0"/>
              <a:t>Para corregir las fallas en el software una vez identificadas, el distribuidor del software</a:t>
            </a:r>
            <a:r>
              <a:rPr lang="es-419" sz="2000" dirty="0"/>
              <a:t> </a:t>
            </a:r>
            <a:r>
              <a:rPr lang="es-ES" sz="2000" dirty="0"/>
              <a:t>crea pequeñas piezas de software llamadas </a:t>
            </a:r>
            <a:r>
              <a:rPr lang="es-ES" sz="2000" b="1" dirty="0"/>
              <a:t>parches </a:t>
            </a:r>
            <a:r>
              <a:rPr lang="es-ES" sz="2000" dirty="0"/>
              <a:t>para reparar las fallas sin</a:t>
            </a:r>
            <a:r>
              <a:rPr lang="es-419" sz="2000" dirty="0"/>
              <a:t> </a:t>
            </a:r>
            <a:r>
              <a:rPr lang="es-ES" sz="2000" dirty="0"/>
              <a:t>perturbar la operación apropiada del software. Es responsabilidad de los usuarios del</a:t>
            </a:r>
            <a:r>
              <a:rPr lang="es-419" sz="2000" dirty="0"/>
              <a:t> </a:t>
            </a:r>
            <a:r>
              <a:rPr lang="es-ES" sz="2000" dirty="0"/>
              <a:t>software rastrear estas vulnerabilidades, probar y aplicar todos los parches. A este proceso</a:t>
            </a:r>
            <a:r>
              <a:rPr lang="es-419" sz="2000" dirty="0"/>
              <a:t> </a:t>
            </a:r>
            <a:r>
              <a:rPr lang="es-ES" sz="2000" dirty="0"/>
              <a:t>se le conoce como </a:t>
            </a:r>
            <a:r>
              <a:rPr lang="es-ES" sz="2000" b="1" i="1" dirty="0"/>
              <a:t>administración de parches</a:t>
            </a:r>
            <a:r>
              <a:rPr lang="es-ES" sz="2000" b="1" dirty="0"/>
              <a:t>.</a:t>
            </a:r>
            <a:endParaRPr lang="es-BO" sz="2000" b="1" dirty="0"/>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868694" y="2555264"/>
            <a:ext cx="4072598" cy="2338992"/>
          </a:xfrm>
          <a:prstGeom prst="rect">
            <a:avLst/>
          </a:prstGeom>
        </p:spPr>
      </p:pic>
      <p:sp>
        <p:nvSpPr>
          <p:cNvPr id="5" name="Rectángulo 4"/>
          <p:cNvSpPr/>
          <p:nvPr/>
        </p:nvSpPr>
        <p:spPr>
          <a:xfrm>
            <a:off x="1058941" y="1737360"/>
            <a:ext cx="10583559" cy="646331"/>
          </a:xfrm>
          <a:prstGeom prst="rect">
            <a:avLst/>
          </a:prstGeom>
        </p:spPr>
        <p:txBody>
          <a:bodyPr wrap="square">
            <a:spAutoFit/>
          </a:bodyPr>
          <a:lstStyle/>
          <a:p>
            <a:pPr marL="91440" lvl="0" indent="-91440" algn="just" defTabSz="914400">
              <a:lnSpc>
                <a:spcPct val="90000"/>
              </a:lnSpc>
              <a:spcBef>
                <a:spcPts val="1200"/>
              </a:spcBef>
              <a:spcAft>
                <a:spcPts val="200"/>
              </a:spcAft>
              <a:buClr>
                <a:srgbClr val="B5AE53"/>
              </a:buClr>
              <a:buSzPct val="100000"/>
              <a:buFont typeface="Calibri" panose="020F0502020204030204" pitchFamily="34" charset="0"/>
              <a:buChar char=" "/>
            </a:pPr>
            <a:r>
              <a:rPr lang="es-ES" sz="2000" dirty="0">
                <a:solidFill>
                  <a:prstClr val="white">
                    <a:lumMod val="75000"/>
                    <a:lumOff val="25000"/>
                  </a:prstClr>
                </a:solidFill>
              </a:rPr>
              <a:t>Los errores de software representan una constante amenaza para los sistemas de información,</a:t>
            </a:r>
            <a:r>
              <a:rPr lang="es-419" sz="2000" dirty="0">
                <a:solidFill>
                  <a:prstClr val="white">
                    <a:lumMod val="75000"/>
                    <a:lumOff val="25000"/>
                  </a:prstClr>
                </a:solidFill>
              </a:rPr>
              <a:t> </a:t>
            </a:r>
            <a:r>
              <a:rPr lang="es-ES" sz="2000" dirty="0">
                <a:solidFill>
                  <a:prstClr val="white">
                    <a:lumMod val="75000"/>
                    <a:lumOff val="25000"/>
                  </a:prstClr>
                </a:solidFill>
              </a:rPr>
              <a:t>ya que provocan pérdidas incontables en cuanto a la productividad.</a:t>
            </a:r>
            <a:r>
              <a:rPr lang="es-419" sz="2000" dirty="0">
                <a:solidFill>
                  <a:prstClr val="white">
                    <a:lumMod val="75000"/>
                    <a:lumOff val="25000"/>
                  </a:prstClr>
                </a:solidFill>
              </a:rPr>
              <a:t> </a:t>
            </a:r>
          </a:p>
        </p:txBody>
      </p:sp>
    </p:spTree>
    <p:extLst>
      <p:ext uri="{BB962C8B-B14F-4D97-AF65-F5344CB8AC3E}">
        <p14:creationId xmlns:p14="http://schemas.microsoft.com/office/powerpoint/2010/main" val="1736310538"/>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Marcador de contenido"/>
          <p:cNvSpPr txBox="1">
            <a:spLocks/>
          </p:cNvSpPr>
          <p:nvPr/>
        </p:nvSpPr>
        <p:spPr>
          <a:xfrm>
            <a:off x="1184857" y="940157"/>
            <a:ext cx="10212945" cy="485533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200" dirty="0"/>
              <a:t>Ya que, por lo general, la infraestructura de TI de una compañía está repleta de varias</a:t>
            </a:r>
            <a:r>
              <a:rPr lang="es-419" sz="2200" dirty="0"/>
              <a:t>  </a:t>
            </a:r>
            <a:r>
              <a:rPr lang="es-ES" sz="2200" dirty="0"/>
              <a:t>aplicaciones de negocios, instalaciones de sistemas operativos y otros servicios de sistemas,</a:t>
            </a:r>
            <a:r>
              <a:rPr lang="es-419" sz="2200" dirty="0"/>
              <a:t> </a:t>
            </a:r>
            <a:r>
              <a:rPr lang="es-ES" sz="2200" dirty="0"/>
              <a:t>a menudo el proceso de mantener los parches en todos los dispositivos y servicios</a:t>
            </a:r>
            <a:r>
              <a:rPr lang="es-419" sz="2200" dirty="0"/>
              <a:t> </a:t>
            </a:r>
            <a:r>
              <a:rPr lang="es-ES" sz="2200" dirty="0"/>
              <a:t>que utiliza una compañía consume mucho tiempo y es costoso. El malware se crea con</a:t>
            </a:r>
            <a:r>
              <a:rPr lang="es-419" sz="2200" dirty="0"/>
              <a:t> </a:t>
            </a:r>
            <a:r>
              <a:rPr lang="es-ES" sz="2200" dirty="0"/>
              <a:t>tanta rapidez que las compañías tienen muy poco tiempo para responder entre el</a:t>
            </a:r>
            <a:r>
              <a:rPr lang="es-419" sz="2200" dirty="0"/>
              <a:t> </a:t>
            </a:r>
            <a:r>
              <a:rPr lang="es-ES" sz="2200" dirty="0"/>
              <a:t>momento en que se anuncian una vulnerabilidad y un parche, y el momento en que</a:t>
            </a:r>
            <a:r>
              <a:rPr lang="es-419" sz="2200" dirty="0"/>
              <a:t> </a:t>
            </a:r>
            <a:r>
              <a:rPr lang="es-ES" sz="2200" dirty="0"/>
              <a:t>aparece el software malicioso para explotar la vulnerabilidad.</a:t>
            </a:r>
            <a:endParaRPr lang="es-BO" sz="2200" dirty="0"/>
          </a:p>
        </p:txBody>
      </p:sp>
      <p:pic>
        <p:nvPicPr>
          <p:cNvPr id="3" name="Picture 2" descr="G:\152\expo 2\identificar.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687585" y="3213277"/>
            <a:ext cx="6559445" cy="290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478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sz="5000" b="1" dirty="0">
                <a:latin typeface="+mn-lt"/>
              </a:rPr>
              <a:t>8.2. VALOR DE NEGOCIOS DE LA SEGURIDAD Y EL CONTROL</a:t>
            </a:r>
            <a:endParaRPr lang="es-BO" sz="5000" b="1" dirty="0">
              <a:latin typeface="+mn-lt"/>
            </a:endParaRPr>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712738" y="1999645"/>
            <a:ext cx="4246406" cy="4043317"/>
          </a:xfrm>
          <a:prstGeom prst="rect">
            <a:avLst/>
          </a:prstGeom>
        </p:spPr>
      </p:pic>
      <p:sp>
        <p:nvSpPr>
          <p:cNvPr id="3" name="2 Marcador de contenido"/>
          <p:cNvSpPr>
            <a:spLocks noGrp="1"/>
          </p:cNvSpPr>
          <p:nvPr>
            <p:ph idx="1"/>
          </p:nvPr>
        </p:nvSpPr>
        <p:spPr>
          <a:xfrm>
            <a:off x="1097280" y="2116191"/>
            <a:ext cx="10058400" cy="4023360"/>
          </a:xfrm>
        </p:spPr>
        <p:txBody>
          <a:bodyPr>
            <a:normAutofit/>
          </a:bodyPr>
          <a:lstStyle/>
          <a:p>
            <a:pPr algn="just"/>
            <a:r>
              <a:rPr lang="es-ES" sz="2500" dirty="0"/>
              <a:t>Las compañías tienen activos de información muy valiosos por proteger. A menudo</a:t>
            </a:r>
            <a:r>
              <a:rPr lang="es-419" sz="2500" dirty="0"/>
              <a:t> </a:t>
            </a:r>
            <a:r>
              <a:rPr lang="es-ES" sz="2500" dirty="0"/>
              <a:t>los sistemas alojan información confidencial sobre los impuestos de las personas, los</a:t>
            </a:r>
            <a:r>
              <a:rPr lang="es-419" sz="2500" dirty="0"/>
              <a:t> </a:t>
            </a:r>
            <a:r>
              <a:rPr lang="es-ES" sz="2500" dirty="0"/>
              <a:t>activos financieros, los registros médicos y las revisiones del desempeño en el trabajo.</a:t>
            </a:r>
            <a:r>
              <a:rPr lang="es-419" sz="2500" dirty="0"/>
              <a:t> </a:t>
            </a:r>
            <a:r>
              <a:rPr lang="es-ES" sz="2500" dirty="0"/>
              <a:t>También pueden contener información sobre operaciones corporativas; secretos de</a:t>
            </a:r>
            <a:r>
              <a:rPr lang="es-419" sz="2500" dirty="0"/>
              <a:t> </a:t>
            </a:r>
            <a:r>
              <a:rPr lang="es-ES" sz="2500" dirty="0"/>
              <a:t>estado, planes de desarrollo de nuevos productos y estrategias de marketing. Los sistemas</a:t>
            </a:r>
            <a:r>
              <a:rPr lang="es-419" sz="2500" dirty="0"/>
              <a:t> </a:t>
            </a:r>
            <a:r>
              <a:rPr lang="es-ES" sz="2500" dirty="0"/>
              <a:t>gubernamentales pueden almacenar información sobre sistemas de armamento,</a:t>
            </a:r>
            <a:r>
              <a:rPr lang="es-419" sz="2500" dirty="0"/>
              <a:t> </a:t>
            </a:r>
            <a:r>
              <a:rPr lang="es-ES" sz="2500" dirty="0"/>
              <a:t>operaciones de inteligencia y objetivos militares. Estos activos de información tienen un</a:t>
            </a:r>
            <a:r>
              <a:rPr lang="es-419" sz="2500" dirty="0"/>
              <a:t> </a:t>
            </a:r>
            <a:r>
              <a:rPr lang="es-ES" sz="2500" dirty="0"/>
              <a:t>tremendo valor, y las repercusiones pueden ser devastadoras si se pierden, destruyen o</a:t>
            </a:r>
            <a:r>
              <a:rPr lang="es-419" sz="2500" dirty="0"/>
              <a:t> </a:t>
            </a:r>
            <a:r>
              <a:rPr lang="es-ES" sz="2500" dirty="0"/>
              <a:t>ponen en las manos equivocadas.</a:t>
            </a:r>
            <a:endParaRPr lang="es-BO" sz="2500" dirty="0"/>
          </a:p>
        </p:txBody>
      </p:sp>
    </p:spTree>
    <p:extLst>
      <p:ext uri="{BB962C8B-B14F-4D97-AF65-F5344CB8AC3E}">
        <p14:creationId xmlns:p14="http://schemas.microsoft.com/office/powerpoint/2010/main" val="3010691065"/>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1187432" y="853274"/>
            <a:ext cx="10841435" cy="3023267"/>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419" sz="4500" b="1" dirty="0">
                <a:latin typeface="+mn-lt"/>
              </a:rPr>
              <a:t>REQUERIMIENTOS LEGALES Y REGULATORIOS PARA LA ADMINISTRACION DE REGISTROS DIGITALES</a:t>
            </a:r>
            <a:endParaRPr lang="es-BO" sz="4500" b="1" dirty="0">
              <a:latin typeface="+mn-lt"/>
            </a:endParaRPr>
          </a:p>
        </p:txBody>
      </p:sp>
      <p:sp>
        <p:nvSpPr>
          <p:cNvPr id="3" name="2 Marcador de contenido"/>
          <p:cNvSpPr txBox="1">
            <a:spLocks/>
          </p:cNvSpPr>
          <p:nvPr/>
        </p:nvSpPr>
        <p:spPr>
          <a:xfrm>
            <a:off x="1187432" y="2927558"/>
            <a:ext cx="10058400" cy="277999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s-ES" dirty="0"/>
              <a:t>Si usted trabaja en la industria de servicios médicos, su firma tendrá que cumplir con</a:t>
            </a:r>
            <a:r>
              <a:rPr lang="es-419" dirty="0"/>
              <a:t> </a:t>
            </a:r>
            <a:r>
              <a:rPr lang="es-ES" dirty="0"/>
              <a:t>la Ley de Responsabilidad y Portabilidad de los Seguros Médicos (HIPAA) de 1996.</a:t>
            </a:r>
            <a:endParaRPr lang="es-419" dirty="0"/>
          </a:p>
          <a:p>
            <a:pPr algn="just"/>
            <a:r>
              <a:rPr lang="es-ES" dirty="0"/>
              <a:t>Si usted trabaja en una empresa que proporciona servicios financieros, su firma tendrá</a:t>
            </a:r>
            <a:r>
              <a:rPr lang="es-419" dirty="0"/>
              <a:t> </a:t>
            </a:r>
            <a:r>
              <a:rPr lang="es-ES" dirty="0"/>
              <a:t>que cumplir con la Ley de Modernización de Servicios Financieros de 1999, mejor</a:t>
            </a:r>
            <a:r>
              <a:rPr lang="es-419" dirty="0"/>
              <a:t> </a:t>
            </a:r>
            <a:r>
              <a:rPr lang="es-ES" dirty="0"/>
              <a:t>conocida como </a:t>
            </a:r>
            <a:r>
              <a:rPr lang="es-ES" b="1" dirty="0"/>
              <a:t>Ley </a:t>
            </a:r>
            <a:r>
              <a:rPr lang="es-ES" b="1" dirty="0" err="1"/>
              <a:t>Gramm-Leach-Bliley</a:t>
            </a:r>
            <a:r>
              <a:rPr lang="es-419" b="1" dirty="0"/>
              <a:t>.</a:t>
            </a:r>
          </a:p>
          <a:p>
            <a:pPr algn="just"/>
            <a:r>
              <a:rPr lang="es-ES" dirty="0"/>
              <a:t>Si usted trabaja en una compañía que cotiza en la bolsa, su compañía tendrá que</a:t>
            </a:r>
            <a:r>
              <a:rPr lang="es-419" dirty="0"/>
              <a:t> </a:t>
            </a:r>
            <a:r>
              <a:rPr lang="es-ES" dirty="0"/>
              <a:t>cumplir con la Ley de Reforma de Contabilidad Pública de Compañías y Protección al</a:t>
            </a:r>
            <a:r>
              <a:rPr lang="es-419" dirty="0"/>
              <a:t> </a:t>
            </a:r>
            <a:r>
              <a:rPr lang="es-ES" dirty="0"/>
              <a:t>Inversionista de 2002, mejor conocida como </a:t>
            </a:r>
            <a:r>
              <a:rPr lang="es-ES" b="1" dirty="0"/>
              <a:t>Ley </a:t>
            </a:r>
            <a:r>
              <a:rPr lang="es-ES" b="1" dirty="0" err="1"/>
              <a:t>Sarbanes-Oxley</a:t>
            </a:r>
            <a:r>
              <a:rPr lang="es-419" b="1" dirty="0"/>
              <a:t>.</a:t>
            </a:r>
            <a:endParaRPr lang="es-BO" dirty="0"/>
          </a:p>
        </p:txBody>
      </p:sp>
    </p:spTree>
    <p:extLst>
      <p:ext uri="{BB962C8B-B14F-4D97-AF65-F5344CB8AC3E}">
        <p14:creationId xmlns:p14="http://schemas.microsoft.com/office/powerpoint/2010/main" val="76087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b="1" dirty="0">
                <a:latin typeface="+mn-lt"/>
              </a:rPr>
              <a:t>EVIDENCIA ELECTRONICA Y ANALISIS FORENSE DE SISTEMAS</a:t>
            </a:r>
            <a:endParaRPr lang="es-BO" b="1" dirty="0">
              <a:latin typeface="+mn-lt"/>
            </a:endParaRPr>
          </a:p>
        </p:txBody>
      </p:sp>
      <p:sp>
        <p:nvSpPr>
          <p:cNvPr id="3" name="2 Marcador de contenido"/>
          <p:cNvSpPr>
            <a:spLocks noGrp="1"/>
          </p:cNvSpPr>
          <p:nvPr>
            <p:ph idx="1"/>
          </p:nvPr>
        </p:nvSpPr>
        <p:spPr>
          <a:xfrm>
            <a:off x="1097280" y="2013159"/>
            <a:ext cx="10058400" cy="4023360"/>
          </a:xfrm>
        </p:spPr>
        <p:txBody>
          <a:bodyPr>
            <a:normAutofit/>
          </a:bodyPr>
          <a:lstStyle/>
          <a:p>
            <a:pPr algn="just"/>
            <a:r>
              <a:rPr lang="es-ES" dirty="0"/>
              <a:t>Gran parte de la evidencia actual para</a:t>
            </a:r>
            <a:r>
              <a:rPr lang="es-419" dirty="0"/>
              <a:t> </a:t>
            </a:r>
            <a:r>
              <a:rPr lang="es-ES" dirty="0"/>
              <a:t>el fraude en la bolsa de valores, la malversación de fondos, el robo de secretos comerciales</a:t>
            </a:r>
            <a:r>
              <a:rPr lang="es-419" dirty="0"/>
              <a:t> </a:t>
            </a:r>
            <a:r>
              <a:rPr lang="es-ES" dirty="0"/>
              <a:t>de la compañía, los delitos por computadora y muchos casos civiles se encuentra en</a:t>
            </a:r>
            <a:r>
              <a:rPr lang="es-419" dirty="0"/>
              <a:t> </a:t>
            </a:r>
            <a:r>
              <a:rPr lang="es-BO" dirty="0"/>
              <a:t>formato digital.</a:t>
            </a:r>
            <a:endParaRPr lang="es-419" dirty="0"/>
          </a:p>
          <a:p>
            <a:pPr algn="just"/>
            <a:r>
              <a:rPr lang="es-ES" dirty="0"/>
              <a:t>En la actualidad el correo electrónico</a:t>
            </a:r>
            <a:r>
              <a:rPr lang="es-419" dirty="0"/>
              <a:t> </a:t>
            </a:r>
            <a:r>
              <a:rPr lang="es-ES" dirty="0"/>
              <a:t>es el tipo más común de evidencia electrónica.</a:t>
            </a:r>
            <a:endParaRPr lang="es-419" dirty="0"/>
          </a:p>
          <a:p>
            <a:pPr algn="just"/>
            <a:r>
              <a:rPr lang="es-419" b="1" dirty="0"/>
              <a:t>A</a:t>
            </a:r>
            <a:r>
              <a:rPr lang="es-ES" b="1" dirty="0" err="1"/>
              <a:t>nálisis</a:t>
            </a:r>
            <a:r>
              <a:rPr lang="es-ES" b="1" dirty="0"/>
              <a:t> forense de sistemas</a:t>
            </a:r>
            <a:r>
              <a:rPr lang="es-ES" dirty="0"/>
              <a:t>, que viene siendo el proceso de recolectar,</a:t>
            </a:r>
            <a:r>
              <a:rPr lang="es-419" dirty="0"/>
              <a:t> </a:t>
            </a:r>
            <a:r>
              <a:rPr lang="es-ES" dirty="0"/>
              <a:t>examinar, autenticar, preservar y analizar de manera científica los datos retenidos</a:t>
            </a:r>
            <a:r>
              <a:rPr lang="es-419" dirty="0"/>
              <a:t> </a:t>
            </a:r>
            <a:r>
              <a:rPr lang="es-BO" dirty="0"/>
              <a:t>o recuperados de medios de almacenamiento de computadora</a:t>
            </a:r>
            <a:r>
              <a:rPr lang="es-419" dirty="0"/>
              <a:t>. </a:t>
            </a:r>
          </a:p>
          <a:p>
            <a:pPr lvl="1" algn="just">
              <a:buFont typeface="Wingdings" panose="05000000000000000000" pitchFamily="2" charset="2"/>
              <a:buChar char="q"/>
            </a:pPr>
            <a:r>
              <a:rPr lang="es-ES" dirty="0"/>
              <a:t>Recuperar datos de las computadoras y preservar al mismo tiempo la integridad</a:t>
            </a:r>
            <a:r>
              <a:rPr lang="es-419" dirty="0"/>
              <a:t> </a:t>
            </a:r>
            <a:r>
              <a:rPr lang="es-BO" dirty="0" err="1"/>
              <a:t>evidencial</a:t>
            </a:r>
            <a:endParaRPr lang="es-BO" dirty="0"/>
          </a:p>
          <a:p>
            <a:pPr lvl="1" algn="just">
              <a:buFont typeface="Wingdings" panose="05000000000000000000" pitchFamily="2" charset="2"/>
              <a:buChar char="q"/>
            </a:pPr>
            <a:r>
              <a:rPr lang="es-ES" dirty="0"/>
              <a:t>Almacenar y manejar con seguridad los datos electrónicos recuperados</a:t>
            </a:r>
          </a:p>
          <a:p>
            <a:pPr lvl="1" algn="just">
              <a:buFont typeface="Wingdings" panose="05000000000000000000" pitchFamily="2" charset="2"/>
              <a:buChar char="q"/>
            </a:pPr>
            <a:r>
              <a:rPr lang="es-ES" dirty="0"/>
              <a:t>Encontrar información importante en un gran volumen de datos electrónicos</a:t>
            </a:r>
          </a:p>
          <a:p>
            <a:pPr lvl="1" algn="just">
              <a:buFont typeface="Wingdings" panose="05000000000000000000" pitchFamily="2" charset="2"/>
              <a:buChar char="q"/>
            </a:pPr>
            <a:r>
              <a:rPr lang="es-ES" dirty="0"/>
              <a:t>Presentar la información a un juzgado</a:t>
            </a:r>
            <a:endParaRPr lang="es-BO" dirty="0"/>
          </a:p>
        </p:txBody>
      </p:sp>
    </p:spTree>
    <p:extLst>
      <p:ext uri="{BB962C8B-B14F-4D97-AF65-F5344CB8AC3E}">
        <p14:creationId xmlns:p14="http://schemas.microsoft.com/office/powerpoint/2010/main" val="1989099366"/>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3402599" y="2540406"/>
            <a:ext cx="5367914"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8800" b="1" dirty="0">
                <a:latin typeface="+mn-lt"/>
              </a:rPr>
              <a:t>GRACIAS !</a:t>
            </a:r>
          </a:p>
        </p:txBody>
      </p:sp>
    </p:spTree>
    <p:extLst>
      <p:ext uri="{BB962C8B-B14F-4D97-AF65-F5344CB8AC3E}">
        <p14:creationId xmlns:p14="http://schemas.microsoft.com/office/powerpoint/2010/main" val="2122607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txBox="1">
            <a:spLocks/>
          </p:cNvSpPr>
          <p:nvPr/>
        </p:nvSpPr>
        <p:spPr>
          <a:xfrm>
            <a:off x="891030" y="1197737"/>
            <a:ext cx="5728711" cy="454624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s-ES" sz="2500" dirty="0"/>
              <a:t>El gusano </a:t>
            </a:r>
            <a:r>
              <a:rPr lang="es-ES" sz="2500" dirty="0" err="1"/>
              <a:t>Koobface</a:t>
            </a:r>
            <a:r>
              <a:rPr lang="es-ES" sz="2500" dirty="0"/>
              <a:t> se dirige a usuarios de redes sociales que utilizan Microsoft Windows, recopila información confidencial, como números de tarjetas de crédito. </a:t>
            </a:r>
          </a:p>
          <a:p>
            <a:pPr marL="0" indent="0">
              <a:buFont typeface="Calibri" panose="020F0502020204030204" pitchFamily="34" charset="0"/>
              <a:buNone/>
            </a:pPr>
            <a:r>
              <a:rPr lang="es-ES" sz="2500" dirty="0" err="1">
                <a:solidFill>
                  <a:prstClr val="white"/>
                </a:solidFill>
              </a:rPr>
              <a:t>Koobface</a:t>
            </a:r>
            <a:r>
              <a:rPr lang="es-ES" sz="2500" dirty="0">
                <a:solidFill>
                  <a:prstClr val="white"/>
                </a:solidFill>
              </a:rPr>
              <a:t> se detectó por primera vez en diciembre de 2008. Se esparce al entregar mensajes falsos de Facebook.</a:t>
            </a:r>
          </a:p>
          <a:p>
            <a:pPr marL="0" indent="0">
              <a:buFont typeface="Calibri" panose="020F0502020204030204" pitchFamily="34" charset="0"/>
              <a:buNone/>
            </a:pPr>
            <a:r>
              <a:rPr lang="es-ES" sz="2500" dirty="0" err="1">
                <a:solidFill>
                  <a:prstClr val="white"/>
                </a:solidFill>
              </a:rPr>
              <a:t>Koobface</a:t>
            </a:r>
            <a:r>
              <a:rPr lang="es-ES" sz="2500" dirty="0">
                <a:solidFill>
                  <a:prstClr val="white"/>
                </a:solidFill>
              </a:rPr>
              <a:t> infecta su sistema y utiliza su computadora para obras maliciosas.</a:t>
            </a:r>
          </a:p>
          <a:p>
            <a:pPr marL="0" indent="0">
              <a:buFont typeface="Calibri" panose="020F0502020204030204" pitchFamily="34" charset="0"/>
              <a:buNone/>
            </a:pPr>
            <a:endParaRPr lang="es-ES" sz="2500" dirty="0"/>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17750" b="22077"/>
          <a:stretch/>
        </p:blipFill>
        <p:spPr>
          <a:xfrm>
            <a:off x="6980353" y="417206"/>
            <a:ext cx="4314420" cy="2535276"/>
          </a:xfrm>
          <a:prstGeom prst="rect">
            <a:avLst/>
          </a:prstGeom>
        </p:spPr>
      </p:pic>
      <p:pic>
        <p:nvPicPr>
          <p:cNvPr id="5" name="Imagen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8367" b="9808"/>
          <a:stretch/>
        </p:blipFill>
        <p:spPr>
          <a:xfrm>
            <a:off x="6980353" y="2862329"/>
            <a:ext cx="4314420" cy="3116688"/>
          </a:xfrm>
          <a:prstGeom prst="rect">
            <a:avLst/>
          </a:prstGeom>
        </p:spPr>
      </p:pic>
    </p:spTree>
    <p:extLst>
      <p:ext uri="{BB962C8B-B14F-4D97-AF65-F5344CB8AC3E}">
        <p14:creationId xmlns:p14="http://schemas.microsoft.com/office/powerpoint/2010/main" val="2015603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txBox="1">
            <a:spLocks/>
          </p:cNvSpPr>
          <p:nvPr/>
        </p:nvSpPr>
        <p:spPr>
          <a:xfrm>
            <a:off x="1004552" y="4134118"/>
            <a:ext cx="10740980" cy="170001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buNone/>
            </a:pPr>
            <a:r>
              <a:rPr lang="es-ES" sz="2500" dirty="0">
                <a:solidFill>
                  <a:prstClr val="white"/>
                </a:solidFill>
              </a:rPr>
              <a:t>El software ilícito bombardea las computadoras con todo tipo de anuncios no deseados.</a:t>
            </a:r>
            <a:endParaRPr lang="es-ES" sz="2500" dirty="0"/>
          </a:p>
          <a:p>
            <a:pPr marL="0" indent="0">
              <a:buFont typeface="Calibri" panose="020F0502020204030204" pitchFamily="34" charset="0"/>
              <a:buNone/>
            </a:pPr>
            <a:r>
              <a:rPr lang="es-ES" sz="2500" dirty="0"/>
              <a:t>El proceso de recuperación de estos ataques requiere mucho tiempo y es costoso, en especial los para negocios. </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52" y="723211"/>
            <a:ext cx="4181475" cy="3048000"/>
          </a:xfrm>
          <a:prstGeom prst="rect">
            <a:avLst/>
          </a:prstGeom>
        </p:spPr>
      </p:pic>
      <p:sp>
        <p:nvSpPr>
          <p:cNvPr id="4" name="Rectángulo 3"/>
          <p:cNvSpPr/>
          <p:nvPr/>
        </p:nvSpPr>
        <p:spPr>
          <a:xfrm>
            <a:off x="5512156" y="723211"/>
            <a:ext cx="6001555" cy="2785378"/>
          </a:xfrm>
          <a:prstGeom prst="rect">
            <a:avLst/>
          </a:prstGeom>
        </p:spPr>
        <p:txBody>
          <a:bodyPr wrap="square">
            <a:spAutoFit/>
          </a:bodyPr>
          <a:lstStyle/>
          <a:p>
            <a:pPr lvl="0"/>
            <a:r>
              <a:rPr lang="es-ES" sz="2500" dirty="0">
                <a:solidFill>
                  <a:prstClr val="white"/>
                </a:solidFill>
              </a:rPr>
              <a:t>Durante mayo de 2010, miembros de Facebook fueron víctimas de una campaña de </a:t>
            </a:r>
            <a:r>
              <a:rPr lang="es-ES" sz="2500" dirty="0" err="1">
                <a:solidFill>
                  <a:prstClr val="white"/>
                </a:solidFill>
              </a:rPr>
              <a:t>spam</a:t>
            </a:r>
            <a:r>
              <a:rPr lang="es-ES" sz="2500" dirty="0">
                <a:solidFill>
                  <a:prstClr val="white"/>
                </a:solidFill>
              </a:rPr>
              <a:t>.</a:t>
            </a:r>
          </a:p>
          <a:p>
            <a:pPr lvl="0"/>
            <a:endParaRPr lang="es-ES" sz="2500" dirty="0">
              <a:solidFill>
                <a:prstClr val="white"/>
              </a:solidFill>
            </a:endParaRPr>
          </a:p>
          <a:p>
            <a:pPr lvl="0"/>
            <a:r>
              <a:rPr lang="es-ES" sz="2500" dirty="0">
                <a:solidFill>
                  <a:prstClr val="white"/>
                </a:solidFill>
              </a:rPr>
              <a:t>El ataque empieza con un mensaje que invita a hacer clic en un vínculo al “video más gracioso de todos”. </a:t>
            </a:r>
          </a:p>
        </p:txBody>
      </p:sp>
    </p:spTree>
    <p:extLst>
      <p:ext uri="{BB962C8B-B14F-4D97-AF65-F5344CB8AC3E}">
        <p14:creationId xmlns:p14="http://schemas.microsoft.com/office/powerpoint/2010/main" val="2603074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txBox="1">
            <a:spLocks/>
          </p:cNvSpPr>
          <p:nvPr/>
        </p:nvSpPr>
        <p:spPr>
          <a:xfrm>
            <a:off x="904098" y="528034"/>
            <a:ext cx="7814900" cy="82424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s-ES" sz="2500" dirty="0"/>
              <a:t>Las empresas necesitan poner especial atención en la seguridad de los sistemas de información. </a:t>
            </a:r>
          </a:p>
          <a:p>
            <a:pPr marL="0" indent="0">
              <a:buFont typeface="Calibri" panose="020F0502020204030204" pitchFamily="34" charset="0"/>
              <a:buNone/>
            </a:pPr>
            <a:endParaRPr lang="es-ES" sz="2500" dirty="0"/>
          </a:p>
        </p:txBody>
      </p:sp>
      <p:grpSp>
        <p:nvGrpSpPr>
          <p:cNvPr id="4" name="Grupo 3"/>
          <p:cNvGrpSpPr/>
          <p:nvPr/>
        </p:nvGrpSpPr>
        <p:grpSpPr>
          <a:xfrm>
            <a:off x="1888641" y="1578273"/>
            <a:ext cx="7989455" cy="3716688"/>
            <a:chOff x="2468191" y="1423726"/>
            <a:chExt cx="7989455" cy="3716688"/>
          </a:xfrm>
        </p:grpSpPr>
        <p:sp>
          <p:nvSpPr>
            <p:cNvPr id="5" name="Forma libre 4"/>
            <p:cNvSpPr/>
            <p:nvPr/>
          </p:nvSpPr>
          <p:spPr>
            <a:xfrm>
              <a:off x="2481209" y="2423627"/>
              <a:ext cx="2124815" cy="384707"/>
            </a:xfrm>
            <a:custGeom>
              <a:avLst/>
              <a:gdLst>
                <a:gd name="connsiteX0" fmla="*/ 0 w 2137833"/>
                <a:gd name="connsiteY0" fmla="*/ 106892 h 1068916"/>
                <a:gd name="connsiteX1" fmla="*/ 106892 w 2137833"/>
                <a:gd name="connsiteY1" fmla="*/ 0 h 1068916"/>
                <a:gd name="connsiteX2" fmla="*/ 2030941 w 2137833"/>
                <a:gd name="connsiteY2" fmla="*/ 0 h 1068916"/>
                <a:gd name="connsiteX3" fmla="*/ 2137833 w 2137833"/>
                <a:gd name="connsiteY3" fmla="*/ 106892 h 1068916"/>
                <a:gd name="connsiteX4" fmla="*/ 2137833 w 2137833"/>
                <a:gd name="connsiteY4" fmla="*/ 962024 h 1068916"/>
                <a:gd name="connsiteX5" fmla="*/ 2030941 w 2137833"/>
                <a:gd name="connsiteY5" fmla="*/ 1068916 h 1068916"/>
                <a:gd name="connsiteX6" fmla="*/ 106892 w 2137833"/>
                <a:gd name="connsiteY6" fmla="*/ 1068916 h 1068916"/>
                <a:gd name="connsiteX7" fmla="*/ 0 w 2137833"/>
                <a:gd name="connsiteY7" fmla="*/ 962024 h 1068916"/>
                <a:gd name="connsiteX8" fmla="*/ 0 w 2137833"/>
                <a:gd name="connsiteY8"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833" h="1068916">
                  <a:moveTo>
                    <a:pt x="0" y="106892"/>
                  </a:moveTo>
                  <a:cubicBezTo>
                    <a:pt x="0" y="47857"/>
                    <a:pt x="47857" y="0"/>
                    <a:pt x="106892" y="0"/>
                  </a:cubicBezTo>
                  <a:lnTo>
                    <a:pt x="2030941" y="0"/>
                  </a:lnTo>
                  <a:cubicBezTo>
                    <a:pt x="2089976" y="0"/>
                    <a:pt x="2137833" y="47857"/>
                    <a:pt x="2137833" y="106892"/>
                  </a:cubicBezTo>
                  <a:lnTo>
                    <a:pt x="2137833" y="962024"/>
                  </a:lnTo>
                  <a:cubicBezTo>
                    <a:pt x="2137833" y="1021059"/>
                    <a:pt x="2089976" y="1068916"/>
                    <a:pt x="2030941" y="1068916"/>
                  </a:cubicBezTo>
                  <a:lnTo>
                    <a:pt x="106892" y="1068916"/>
                  </a:lnTo>
                  <a:cubicBezTo>
                    <a:pt x="47857" y="1068916"/>
                    <a:pt x="0" y="1021059"/>
                    <a:pt x="0" y="962024"/>
                  </a:cubicBezTo>
                  <a:lnTo>
                    <a:pt x="0" y="1068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007" tIns="44007" rIns="44007" bIns="44007" numCol="1" spcCol="1270" anchor="ctr" anchorCtr="0">
              <a:noAutofit/>
            </a:bodyPr>
            <a:lstStyle/>
            <a:p>
              <a:pPr lvl="0" algn="ctr" defTabSz="889000">
                <a:lnSpc>
                  <a:spcPct val="90000"/>
                </a:lnSpc>
                <a:spcBef>
                  <a:spcPct val="0"/>
                </a:spcBef>
                <a:spcAft>
                  <a:spcPct val="35000"/>
                </a:spcAft>
              </a:pPr>
              <a:r>
                <a:rPr lang="es-ES" sz="2500" kern="1200" dirty="0"/>
                <a:t>Administración</a:t>
              </a:r>
            </a:p>
          </p:txBody>
        </p:sp>
        <p:sp>
          <p:nvSpPr>
            <p:cNvPr id="7" name="Forma libre 6"/>
            <p:cNvSpPr/>
            <p:nvPr/>
          </p:nvSpPr>
          <p:spPr>
            <a:xfrm>
              <a:off x="2468192" y="3513776"/>
              <a:ext cx="2137832" cy="420926"/>
            </a:xfrm>
            <a:custGeom>
              <a:avLst/>
              <a:gdLst>
                <a:gd name="connsiteX0" fmla="*/ 0 w 2137833"/>
                <a:gd name="connsiteY0" fmla="*/ 106892 h 1068916"/>
                <a:gd name="connsiteX1" fmla="*/ 106892 w 2137833"/>
                <a:gd name="connsiteY1" fmla="*/ 0 h 1068916"/>
                <a:gd name="connsiteX2" fmla="*/ 2030941 w 2137833"/>
                <a:gd name="connsiteY2" fmla="*/ 0 h 1068916"/>
                <a:gd name="connsiteX3" fmla="*/ 2137833 w 2137833"/>
                <a:gd name="connsiteY3" fmla="*/ 106892 h 1068916"/>
                <a:gd name="connsiteX4" fmla="*/ 2137833 w 2137833"/>
                <a:gd name="connsiteY4" fmla="*/ 962024 h 1068916"/>
                <a:gd name="connsiteX5" fmla="*/ 2030941 w 2137833"/>
                <a:gd name="connsiteY5" fmla="*/ 1068916 h 1068916"/>
                <a:gd name="connsiteX6" fmla="*/ 106892 w 2137833"/>
                <a:gd name="connsiteY6" fmla="*/ 1068916 h 1068916"/>
                <a:gd name="connsiteX7" fmla="*/ 0 w 2137833"/>
                <a:gd name="connsiteY7" fmla="*/ 962024 h 1068916"/>
                <a:gd name="connsiteX8" fmla="*/ 0 w 2137833"/>
                <a:gd name="connsiteY8"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833" h="1068916">
                  <a:moveTo>
                    <a:pt x="0" y="106892"/>
                  </a:moveTo>
                  <a:cubicBezTo>
                    <a:pt x="0" y="47857"/>
                    <a:pt x="47857" y="0"/>
                    <a:pt x="106892" y="0"/>
                  </a:cubicBezTo>
                  <a:lnTo>
                    <a:pt x="2030941" y="0"/>
                  </a:lnTo>
                  <a:cubicBezTo>
                    <a:pt x="2089976" y="0"/>
                    <a:pt x="2137833" y="47857"/>
                    <a:pt x="2137833" y="106892"/>
                  </a:cubicBezTo>
                  <a:lnTo>
                    <a:pt x="2137833" y="962024"/>
                  </a:lnTo>
                  <a:cubicBezTo>
                    <a:pt x="2137833" y="1021059"/>
                    <a:pt x="2089976" y="1068916"/>
                    <a:pt x="2030941" y="1068916"/>
                  </a:cubicBezTo>
                  <a:lnTo>
                    <a:pt x="106892" y="1068916"/>
                  </a:lnTo>
                  <a:cubicBezTo>
                    <a:pt x="47857" y="1068916"/>
                    <a:pt x="0" y="1021059"/>
                    <a:pt x="0" y="962024"/>
                  </a:cubicBezTo>
                  <a:lnTo>
                    <a:pt x="0" y="1068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57" tIns="50357" rIns="50357" bIns="50357" numCol="1" spcCol="1270" anchor="ctr" anchorCtr="0">
              <a:noAutofit/>
            </a:bodyPr>
            <a:lstStyle/>
            <a:p>
              <a:pPr lvl="0" algn="ctr" defTabSz="1333500">
                <a:lnSpc>
                  <a:spcPct val="90000"/>
                </a:lnSpc>
                <a:spcBef>
                  <a:spcPct val="0"/>
                </a:spcBef>
                <a:spcAft>
                  <a:spcPct val="35000"/>
                </a:spcAft>
              </a:pPr>
              <a:r>
                <a:rPr lang="es-ES" sz="2500" kern="1200" dirty="0"/>
                <a:t>Organización</a:t>
              </a:r>
            </a:p>
          </p:txBody>
        </p:sp>
        <p:sp>
          <p:nvSpPr>
            <p:cNvPr id="9" name="Forma libre 8"/>
            <p:cNvSpPr/>
            <p:nvPr/>
          </p:nvSpPr>
          <p:spPr>
            <a:xfrm>
              <a:off x="5204469" y="1423726"/>
              <a:ext cx="2239520" cy="695848"/>
            </a:xfrm>
            <a:custGeom>
              <a:avLst/>
              <a:gdLst>
                <a:gd name="connsiteX0" fmla="*/ 0 w 2137833"/>
                <a:gd name="connsiteY0" fmla="*/ 106892 h 1068916"/>
                <a:gd name="connsiteX1" fmla="*/ 106892 w 2137833"/>
                <a:gd name="connsiteY1" fmla="*/ 0 h 1068916"/>
                <a:gd name="connsiteX2" fmla="*/ 2030941 w 2137833"/>
                <a:gd name="connsiteY2" fmla="*/ 0 h 1068916"/>
                <a:gd name="connsiteX3" fmla="*/ 2137833 w 2137833"/>
                <a:gd name="connsiteY3" fmla="*/ 106892 h 1068916"/>
                <a:gd name="connsiteX4" fmla="*/ 2137833 w 2137833"/>
                <a:gd name="connsiteY4" fmla="*/ 962024 h 1068916"/>
                <a:gd name="connsiteX5" fmla="*/ 2030941 w 2137833"/>
                <a:gd name="connsiteY5" fmla="*/ 1068916 h 1068916"/>
                <a:gd name="connsiteX6" fmla="*/ 106892 w 2137833"/>
                <a:gd name="connsiteY6" fmla="*/ 1068916 h 1068916"/>
                <a:gd name="connsiteX7" fmla="*/ 0 w 2137833"/>
                <a:gd name="connsiteY7" fmla="*/ 962024 h 1068916"/>
                <a:gd name="connsiteX8" fmla="*/ 0 w 2137833"/>
                <a:gd name="connsiteY8"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833" h="1068916">
                  <a:moveTo>
                    <a:pt x="0" y="106892"/>
                  </a:moveTo>
                  <a:cubicBezTo>
                    <a:pt x="0" y="47857"/>
                    <a:pt x="47857" y="0"/>
                    <a:pt x="106892" y="0"/>
                  </a:cubicBezTo>
                  <a:lnTo>
                    <a:pt x="2030941" y="0"/>
                  </a:lnTo>
                  <a:cubicBezTo>
                    <a:pt x="2089976" y="0"/>
                    <a:pt x="2137833" y="47857"/>
                    <a:pt x="2137833" y="106892"/>
                  </a:cubicBezTo>
                  <a:lnTo>
                    <a:pt x="2137833" y="962024"/>
                  </a:lnTo>
                  <a:cubicBezTo>
                    <a:pt x="2137833" y="1021059"/>
                    <a:pt x="2089976" y="1068916"/>
                    <a:pt x="2030941" y="1068916"/>
                  </a:cubicBezTo>
                  <a:lnTo>
                    <a:pt x="106892" y="1068916"/>
                  </a:lnTo>
                  <a:cubicBezTo>
                    <a:pt x="47857" y="1068916"/>
                    <a:pt x="0" y="1021059"/>
                    <a:pt x="0" y="962024"/>
                  </a:cubicBezTo>
                  <a:lnTo>
                    <a:pt x="0" y="106892"/>
                  </a:lnTo>
                  <a:close/>
                </a:path>
              </a:pathLst>
            </a:cu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57" tIns="50357" rIns="50357" bIns="50357" numCol="1" spcCol="1270" anchor="ctr" anchorCtr="0">
              <a:noAutofit/>
            </a:bodyPr>
            <a:lstStyle/>
            <a:p>
              <a:pPr lvl="0" algn="ctr" defTabSz="1333500">
                <a:lnSpc>
                  <a:spcPct val="90000"/>
                </a:lnSpc>
                <a:spcBef>
                  <a:spcPct val="0"/>
                </a:spcBef>
                <a:spcAft>
                  <a:spcPct val="35000"/>
                </a:spcAft>
              </a:pPr>
              <a:r>
                <a:rPr lang="es-ES" sz="2500" kern="1200" dirty="0"/>
                <a:t>Reto de negocios</a:t>
              </a:r>
            </a:p>
          </p:txBody>
        </p:sp>
        <p:sp>
          <p:nvSpPr>
            <p:cNvPr id="11" name="Forma libre 10"/>
            <p:cNvSpPr/>
            <p:nvPr/>
          </p:nvSpPr>
          <p:spPr>
            <a:xfrm>
              <a:off x="5391098" y="3397341"/>
              <a:ext cx="2052891" cy="653795"/>
            </a:xfrm>
            <a:custGeom>
              <a:avLst/>
              <a:gdLst>
                <a:gd name="connsiteX0" fmla="*/ 0 w 2137833"/>
                <a:gd name="connsiteY0" fmla="*/ 106892 h 1068916"/>
                <a:gd name="connsiteX1" fmla="*/ 106892 w 2137833"/>
                <a:gd name="connsiteY1" fmla="*/ 0 h 1068916"/>
                <a:gd name="connsiteX2" fmla="*/ 2030941 w 2137833"/>
                <a:gd name="connsiteY2" fmla="*/ 0 h 1068916"/>
                <a:gd name="connsiteX3" fmla="*/ 2137833 w 2137833"/>
                <a:gd name="connsiteY3" fmla="*/ 106892 h 1068916"/>
                <a:gd name="connsiteX4" fmla="*/ 2137833 w 2137833"/>
                <a:gd name="connsiteY4" fmla="*/ 962024 h 1068916"/>
                <a:gd name="connsiteX5" fmla="*/ 2030941 w 2137833"/>
                <a:gd name="connsiteY5" fmla="*/ 1068916 h 1068916"/>
                <a:gd name="connsiteX6" fmla="*/ 106892 w 2137833"/>
                <a:gd name="connsiteY6" fmla="*/ 1068916 h 1068916"/>
                <a:gd name="connsiteX7" fmla="*/ 0 w 2137833"/>
                <a:gd name="connsiteY7" fmla="*/ 962024 h 1068916"/>
                <a:gd name="connsiteX8" fmla="*/ 0 w 2137833"/>
                <a:gd name="connsiteY8"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833" h="1068916">
                  <a:moveTo>
                    <a:pt x="0" y="106892"/>
                  </a:moveTo>
                  <a:cubicBezTo>
                    <a:pt x="0" y="47857"/>
                    <a:pt x="47857" y="0"/>
                    <a:pt x="106892" y="0"/>
                  </a:cubicBezTo>
                  <a:lnTo>
                    <a:pt x="2030941" y="0"/>
                  </a:lnTo>
                  <a:cubicBezTo>
                    <a:pt x="2089976" y="0"/>
                    <a:pt x="2137833" y="47857"/>
                    <a:pt x="2137833" y="106892"/>
                  </a:cubicBezTo>
                  <a:lnTo>
                    <a:pt x="2137833" y="962024"/>
                  </a:lnTo>
                  <a:cubicBezTo>
                    <a:pt x="2137833" y="1021059"/>
                    <a:pt x="2089976" y="1068916"/>
                    <a:pt x="2030941" y="1068916"/>
                  </a:cubicBezTo>
                  <a:lnTo>
                    <a:pt x="106892" y="1068916"/>
                  </a:lnTo>
                  <a:cubicBezTo>
                    <a:pt x="47857" y="1068916"/>
                    <a:pt x="0" y="1021059"/>
                    <a:pt x="0" y="962024"/>
                  </a:cubicBezTo>
                  <a:lnTo>
                    <a:pt x="0" y="106892"/>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57" tIns="50357" rIns="50357" bIns="50357" numCol="1" spcCol="1270" anchor="ctr" anchorCtr="0">
              <a:noAutofit/>
            </a:bodyPr>
            <a:lstStyle/>
            <a:p>
              <a:pPr lvl="0" algn="ctr" defTabSz="1333500">
                <a:lnSpc>
                  <a:spcPct val="90000"/>
                </a:lnSpc>
                <a:spcBef>
                  <a:spcPct val="0"/>
                </a:spcBef>
                <a:spcAft>
                  <a:spcPct val="35000"/>
                </a:spcAft>
              </a:pPr>
              <a:r>
                <a:rPr lang="es-ES" sz="2500" kern="1200" dirty="0"/>
                <a:t>Sistema de información</a:t>
              </a:r>
            </a:p>
          </p:txBody>
        </p:sp>
        <p:sp>
          <p:nvSpPr>
            <p:cNvPr id="13" name="Forma libre 12"/>
            <p:cNvSpPr/>
            <p:nvPr/>
          </p:nvSpPr>
          <p:spPr>
            <a:xfrm>
              <a:off x="2468191" y="4668871"/>
              <a:ext cx="2137833" cy="471543"/>
            </a:xfrm>
            <a:custGeom>
              <a:avLst/>
              <a:gdLst>
                <a:gd name="connsiteX0" fmla="*/ 0 w 2137833"/>
                <a:gd name="connsiteY0" fmla="*/ 106892 h 1068916"/>
                <a:gd name="connsiteX1" fmla="*/ 106892 w 2137833"/>
                <a:gd name="connsiteY1" fmla="*/ 0 h 1068916"/>
                <a:gd name="connsiteX2" fmla="*/ 2030941 w 2137833"/>
                <a:gd name="connsiteY2" fmla="*/ 0 h 1068916"/>
                <a:gd name="connsiteX3" fmla="*/ 2137833 w 2137833"/>
                <a:gd name="connsiteY3" fmla="*/ 106892 h 1068916"/>
                <a:gd name="connsiteX4" fmla="*/ 2137833 w 2137833"/>
                <a:gd name="connsiteY4" fmla="*/ 962024 h 1068916"/>
                <a:gd name="connsiteX5" fmla="*/ 2030941 w 2137833"/>
                <a:gd name="connsiteY5" fmla="*/ 1068916 h 1068916"/>
                <a:gd name="connsiteX6" fmla="*/ 106892 w 2137833"/>
                <a:gd name="connsiteY6" fmla="*/ 1068916 h 1068916"/>
                <a:gd name="connsiteX7" fmla="*/ 0 w 2137833"/>
                <a:gd name="connsiteY7" fmla="*/ 962024 h 1068916"/>
                <a:gd name="connsiteX8" fmla="*/ 0 w 2137833"/>
                <a:gd name="connsiteY8"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833" h="1068916">
                  <a:moveTo>
                    <a:pt x="0" y="106892"/>
                  </a:moveTo>
                  <a:cubicBezTo>
                    <a:pt x="0" y="47857"/>
                    <a:pt x="47857" y="0"/>
                    <a:pt x="106892" y="0"/>
                  </a:cubicBezTo>
                  <a:lnTo>
                    <a:pt x="2030941" y="0"/>
                  </a:lnTo>
                  <a:cubicBezTo>
                    <a:pt x="2089976" y="0"/>
                    <a:pt x="2137833" y="47857"/>
                    <a:pt x="2137833" y="106892"/>
                  </a:cubicBezTo>
                  <a:lnTo>
                    <a:pt x="2137833" y="962024"/>
                  </a:lnTo>
                  <a:cubicBezTo>
                    <a:pt x="2137833" y="1021059"/>
                    <a:pt x="2089976" y="1068916"/>
                    <a:pt x="2030941" y="1068916"/>
                  </a:cubicBezTo>
                  <a:lnTo>
                    <a:pt x="106892" y="1068916"/>
                  </a:lnTo>
                  <a:cubicBezTo>
                    <a:pt x="47857" y="1068916"/>
                    <a:pt x="0" y="1021059"/>
                    <a:pt x="0" y="962024"/>
                  </a:cubicBezTo>
                  <a:lnTo>
                    <a:pt x="0" y="1068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57" tIns="50357" rIns="50357" bIns="50357" numCol="1" spcCol="1270" anchor="ctr" anchorCtr="0">
              <a:noAutofit/>
            </a:bodyPr>
            <a:lstStyle/>
            <a:p>
              <a:pPr lvl="0" algn="ctr" defTabSz="1333500">
                <a:lnSpc>
                  <a:spcPct val="90000"/>
                </a:lnSpc>
                <a:spcBef>
                  <a:spcPct val="0"/>
                </a:spcBef>
                <a:spcAft>
                  <a:spcPct val="35000"/>
                </a:spcAft>
              </a:pPr>
              <a:r>
                <a:rPr lang="es-ES" sz="2500" kern="1200" dirty="0"/>
                <a:t>Tecnología</a:t>
              </a:r>
            </a:p>
          </p:txBody>
        </p:sp>
        <p:sp>
          <p:nvSpPr>
            <p:cNvPr id="15" name="Forma libre 14"/>
            <p:cNvSpPr/>
            <p:nvPr/>
          </p:nvSpPr>
          <p:spPr>
            <a:xfrm>
              <a:off x="8663994" y="3333814"/>
              <a:ext cx="1793652" cy="780847"/>
            </a:xfrm>
            <a:custGeom>
              <a:avLst/>
              <a:gdLst>
                <a:gd name="connsiteX0" fmla="*/ 0 w 2137833"/>
                <a:gd name="connsiteY0" fmla="*/ 106892 h 1068916"/>
                <a:gd name="connsiteX1" fmla="*/ 106892 w 2137833"/>
                <a:gd name="connsiteY1" fmla="*/ 0 h 1068916"/>
                <a:gd name="connsiteX2" fmla="*/ 2030941 w 2137833"/>
                <a:gd name="connsiteY2" fmla="*/ 0 h 1068916"/>
                <a:gd name="connsiteX3" fmla="*/ 2137833 w 2137833"/>
                <a:gd name="connsiteY3" fmla="*/ 106892 h 1068916"/>
                <a:gd name="connsiteX4" fmla="*/ 2137833 w 2137833"/>
                <a:gd name="connsiteY4" fmla="*/ 962024 h 1068916"/>
                <a:gd name="connsiteX5" fmla="*/ 2030941 w 2137833"/>
                <a:gd name="connsiteY5" fmla="*/ 1068916 h 1068916"/>
                <a:gd name="connsiteX6" fmla="*/ 106892 w 2137833"/>
                <a:gd name="connsiteY6" fmla="*/ 1068916 h 1068916"/>
                <a:gd name="connsiteX7" fmla="*/ 0 w 2137833"/>
                <a:gd name="connsiteY7" fmla="*/ 962024 h 1068916"/>
                <a:gd name="connsiteX8" fmla="*/ 0 w 2137833"/>
                <a:gd name="connsiteY8"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833" h="1068916">
                  <a:moveTo>
                    <a:pt x="0" y="106892"/>
                  </a:moveTo>
                  <a:cubicBezTo>
                    <a:pt x="0" y="47857"/>
                    <a:pt x="47857" y="0"/>
                    <a:pt x="106892" y="0"/>
                  </a:cubicBezTo>
                  <a:lnTo>
                    <a:pt x="2030941" y="0"/>
                  </a:lnTo>
                  <a:cubicBezTo>
                    <a:pt x="2089976" y="0"/>
                    <a:pt x="2137833" y="47857"/>
                    <a:pt x="2137833" y="106892"/>
                  </a:cubicBezTo>
                  <a:lnTo>
                    <a:pt x="2137833" y="962024"/>
                  </a:lnTo>
                  <a:cubicBezTo>
                    <a:pt x="2137833" y="1021059"/>
                    <a:pt x="2089976" y="1068916"/>
                    <a:pt x="2030941" y="1068916"/>
                  </a:cubicBezTo>
                  <a:lnTo>
                    <a:pt x="106892" y="1068916"/>
                  </a:lnTo>
                  <a:cubicBezTo>
                    <a:pt x="47857" y="1068916"/>
                    <a:pt x="0" y="1021059"/>
                    <a:pt x="0" y="962024"/>
                  </a:cubicBezTo>
                  <a:lnTo>
                    <a:pt x="0" y="106892"/>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57" tIns="50357" rIns="50357" bIns="50357" numCol="1" spcCol="1270" anchor="ctr" anchorCtr="0">
              <a:noAutofit/>
            </a:bodyPr>
            <a:lstStyle/>
            <a:p>
              <a:pPr lvl="0" algn="ctr" defTabSz="1333500">
                <a:lnSpc>
                  <a:spcPct val="90000"/>
                </a:lnSpc>
                <a:spcBef>
                  <a:spcPct val="0"/>
                </a:spcBef>
                <a:spcAft>
                  <a:spcPct val="35000"/>
                </a:spcAft>
              </a:pPr>
              <a:r>
                <a:rPr lang="es-ES" sz="2500" kern="1200" dirty="0"/>
                <a:t>Soluciones de negocios</a:t>
              </a:r>
            </a:p>
          </p:txBody>
        </p:sp>
      </p:grpSp>
      <p:cxnSp>
        <p:nvCxnSpPr>
          <p:cNvPr id="27" name="Conector recto de flecha 26"/>
          <p:cNvCxnSpPr/>
          <p:nvPr/>
        </p:nvCxnSpPr>
        <p:spPr>
          <a:xfrm flipH="1">
            <a:off x="2957557" y="1899465"/>
            <a:ext cx="6509" cy="6519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ector recto 29"/>
          <p:cNvCxnSpPr/>
          <p:nvPr/>
        </p:nvCxnSpPr>
        <p:spPr>
          <a:xfrm>
            <a:off x="2964066" y="1872732"/>
            <a:ext cx="1660853" cy="26733"/>
          </a:xfrm>
          <a:prstGeom prst="line">
            <a:avLst/>
          </a:prstGeom>
        </p:spPr>
        <p:style>
          <a:lnRef idx="3">
            <a:schemeClr val="accent5"/>
          </a:lnRef>
          <a:fillRef idx="0">
            <a:schemeClr val="accent5"/>
          </a:fillRef>
          <a:effectRef idx="2">
            <a:schemeClr val="accent5"/>
          </a:effectRef>
          <a:fontRef idx="minor">
            <a:schemeClr val="tx1"/>
          </a:fontRef>
        </p:style>
      </p:cxnSp>
      <p:cxnSp>
        <p:nvCxnSpPr>
          <p:cNvPr id="32" name="Conector recto de flecha 31"/>
          <p:cNvCxnSpPr/>
          <p:nvPr/>
        </p:nvCxnSpPr>
        <p:spPr>
          <a:xfrm>
            <a:off x="4026474" y="2770527"/>
            <a:ext cx="785074" cy="78136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Conector recto de flecha 34"/>
          <p:cNvCxnSpPr/>
          <p:nvPr/>
        </p:nvCxnSpPr>
        <p:spPr>
          <a:xfrm>
            <a:off x="4026474" y="3878785"/>
            <a:ext cx="78507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Conector recto de flecha 37"/>
          <p:cNvCxnSpPr>
            <a:endCxn id="11" idx="7"/>
          </p:cNvCxnSpPr>
          <p:nvPr/>
        </p:nvCxnSpPr>
        <p:spPr>
          <a:xfrm flipV="1">
            <a:off x="4026474" y="4140303"/>
            <a:ext cx="785074" cy="91888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1" name="Conector recto de flecha 40"/>
          <p:cNvCxnSpPr/>
          <p:nvPr/>
        </p:nvCxnSpPr>
        <p:spPr>
          <a:xfrm flipV="1">
            <a:off x="6864439" y="3878784"/>
            <a:ext cx="1220005"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ector recto de flecha 43"/>
          <p:cNvCxnSpPr/>
          <p:nvPr/>
        </p:nvCxnSpPr>
        <p:spPr>
          <a:xfrm flipH="1" flipV="1">
            <a:off x="6949380" y="1926197"/>
            <a:ext cx="2031890" cy="15621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5" name="CuadroTexto 44"/>
          <p:cNvSpPr txBox="1"/>
          <p:nvPr/>
        </p:nvSpPr>
        <p:spPr>
          <a:xfrm>
            <a:off x="350845" y="2225111"/>
            <a:ext cx="1622738" cy="923330"/>
          </a:xfrm>
          <a:prstGeom prst="rect">
            <a:avLst/>
          </a:prstGeom>
          <a:noFill/>
        </p:spPr>
        <p:txBody>
          <a:bodyPr wrap="square" rtlCol="0">
            <a:spAutoFit/>
          </a:bodyPr>
          <a:lstStyle/>
          <a:p>
            <a:r>
              <a:rPr lang="es-ES" dirty="0"/>
              <a:t>Desarrollar políticas de seguridad</a:t>
            </a:r>
          </a:p>
        </p:txBody>
      </p:sp>
      <p:sp>
        <p:nvSpPr>
          <p:cNvPr id="51" name="CuadroTexto 50"/>
          <p:cNvSpPr txBox="1"/>
          <p:nvPr/>
        </p:nvSpPr>
        <p:spPr>
          <a:xfrm>
            <a:off x="445739" y="3441687"/>
            <a:ext cx="1171977" cy="923330"/>
          </a:xfrm>
          <a:prstGeom prst="rect">
            <a:avLst/>
          </a:prstGeom>
          <a:noFill/>
        </p:spPr>
        <p:txBody>
          <a:bodyPr wrap="square" rtlCol="0">
            <a:spAutoFit/>
          </a:bodyPr>
          <a:lstStyle/>
          <a:p>
            <a:r>
              <a:rPr lang="es-ES" dirty="0"/>
              <a:t>Desplegar equipo de seguridad</a:t>
            </a:r>
          </a:p>
        </p:txBody>
      </p:sp>
      <p:sp>
        <p:nvSpPr>
          <p:cNvPr id="52" name="CuadroTexto 51"/>
          <p:cNvSpPr txBox="1"/>
          <p:nvPr/>
        </p:nvSpPr>
        <p:spPr>
          <a:xfrm>
            <a:off x="371929" y="4689383"/>
            <a:ext cx="1458428" cy="914400"/>
          </a:xfrm>
          <a:prstGeom prst="rect">
            <a:avLst/>
          </a:prstGeom>
          <a:noFill/>
        </p:spPr>
        <p:txBody>
          <a:bodyPr wrap="square" rtlCol="0">
            <a:spAutoFit/>
          </a:bodyPr>
          <a:lstStyle/>
          <a:p>
            <a:r>
              <a:rPr lang="es-ES" dirty="0"/>
              <a:t>Implementar tecnologías de seguridad</a:t>
            </a:r>
          </a:p>
        </p:txBody>
      </p:sp>
      <p:sp>
        <p:nvSpPr>
          <p:cNvPr id="53" name="CuadroTexto 52"/>
          <p:cNvSpPr txBox="1"/>
          <p:nvPr/>
        </p:nvSpPr>
        <p:spPr>
          <a:xfrm>
            <a:off x="5076933" y="4599746"/>
            <a:ext cx="2740543" cy="923330"/>
          </a:xfrm>
          <a:prstGeom prst="rect">
            <a:avLst/>
          </a:prstGeom>
          <a:noFill/>
        </p:spPr>
        <p:txBody>
          <a:bodyPr wrap="square" rtlCol="0">
            <a:spAutoFit/>
          </a:bodyPr>
          <a:lstStyle/>
          <a:p>
            <a:pPr marL="285750" indent="-285750">
              <a:buFont typeface="Wingdings" panose="05000000000000000000" pitchFamily="2" charset="2"/>
              <a:buChar char="v"/>
            </a:pPr>
            <a:r>
              <a:rPr lang="es-ES" dirty="0"/>
              <a:t>Software malicioso</a:t>
            </a:r>
          </a:p>
          <a:p>
            <a:pPr marL="285750" indent="-285750">
              <a:buFont typeface="Wingdings" panose="05000000000000000000" pitchFamily="2" charset="2"/>
              <a:buChar char="v"/>
            </a:pPr>
            <a:r>
              <a:rPr lang="es-ES" dirty="0" err="1"/>
              <a:t>Spam</a:t>
            </a:r>
            <a:endParaRPr lang="es-ES" dirty="0"/>
          </a:p>
          <a:p>
            <a:pPr marL="285750" indent="-285750">
              <a:buFont typeface="Wingdings" panose="05000000000000000000" pitchFamily="2" charset="2"/>
              <a:buChar char="v"/>
            </a:pPr>
            <a:r>
              <a:rPr lang="es-ES" dirty="0"/>
              <a:t>Robo de contraseñas</a:t>
            </a:r>
          </a:p>
        </p:txBody>
      </p:sp>
      <p:sp>
        <p:nvSpPr>
          <p:cNvPr id="54" name="CuadroTexto 53"/>
          <p:cNvSpPr txBox="1"/>
          <p:nvPr/>
        </p:nvSpPr>
        <p:spPr>
          <a:xfrm>
            <a:off x="8362569" y="4500252"/>
            <a:ext cx="2623110" cy="646331"/>
          </a:xfrm>
          <a:prstGeom prst="rect">
            <a:avLst/>
          </a:prstGeom>
          <a:noFill/>
        </p:spPr>
        <p:txBody>
          <a:bodyPr wrap="square" rtlCol="0">
            <a:spAutoFit/>
          </a:bodyPr>
          <a:lstStyle/>
          <a:p>
            <a:pPr marL="342900" indent="-342900">
              <a:buFont typeface="Wingdings" panose="05000000000000000000" pitchFamily="2" charset="2"/>
              <a:buChar char="q"/>
            </a:pPr>
            <a:r>
              <a:rPr lang="es-ES" dirty="0"/>
              <a:t>Incrementan costos operacionales</a:t>
            </a:r>
          </a:p>
        </p:txBody>
      </p:sp>
      <p:sp>
        <p:nvSpPr>
          <p:cNvPr id="55" name="CuadroTexto 54"/>
          <p:cNvSpPr txBox="1"/>
          <p:nvPr/>
        </p:nvSpPr>
        <p:spPr>
          <a:xfrm>
            <a:off x="7469339" y="1606218"/>
            <a:ext cx="2848729" cy="646331"/>
          </a:xfrm>
          <a:prstGeom prst="rect">
            <a:avLst/>
          </a:prstGeom>
          <a:noFill/>
        </p:spPr>
        <p:txBody>
          <a:bodyPr wrap="none" rtlCol="0">
            <a:spAutoFit/>
          </a:bodyPr>
          <a:lstStyle/>
          <a:p>
            <a:pPr marL="285750" indent="-285750">
              <a:buFont typeface="Wingdings" panose="05000000000000000000" pitchFamily="2" charset="2"/>
              <a:buChar char="ü"/>
            </a:pPr>
            <a:r>
              <a:rPr lang="es-ES" dirty="0"/>
              <a:t>Naturaleza social del sitio</a:t>
            </a:r>
          </a:p>
          <a:p>
            <a:pPr marL="285750" indent="-285750">
              <a:buFont typeface="Wingdings" panose="05000000000000000000" pitchFamily="2" charset="2"/>
              <a:buChar char="ü"/>
            </a:pPr>
            <a:r>
              <a:rPr lang="es-ES" dirty="0"/>
              <a:t>Base de datos gigante</a:t>
            </a:r>
          </a:p>
        </p:txBody>
      </p:sp>
      <p:sp>
        <p:nvSpPr>
          <p:cNvPr id="3" name="CuadroTexto 2"/>
          <p:cNvSpPr txBox="1"/>
          <p:nvPr/>
        </p:nvSpPr>
        <p:spPr>
          <a:xfrm>
            <a:off x="9674124" y="5603783"/>
            <a:ext cx="2365017" cy="630942"/>
          </a:xfrm>
          <a:prstGeom prst="rect">
            <a:avLst/>
          </a:prstGeom>
          <a:noFill/>
        </p:spPr>
        <p:txBody>
          <a:bodyPr wrap="square" rtlCol="0">
            <a:spAutoFit/>
          </a:bodyPr>
          <a:lstStyle/>
          <a:p>
            <a:r>
              <a:rPr lang="es-ES" sz="3500" b="1" dirty="0">
                <a:solidFill>
                  <a:srgbClr val="FFFF00"/>
                </a:solidFill>
              </a:rPr>
              <a:t>FACEBOOK</a:t>
            </a:r>
          </a:p>
        </p:txBody>
      </p:sp>
    </p:spTree>
    <p:extLst>
      <p:ext uri="{BB962C8B-B14F-4D97-AF65-F5344CB8AC3E}">
        <p14:creationId xmlns:p14="http://schemas.microsoft.com/office/powerpoint/2010/main" val="3502927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5000" b="1" dirty="0">
                <a:latin typeface="+mn-lt"/>
              </a:rPr>
              <a:t>8.1 VULNERABILIDAD Y ABUSO</a:t>
            </a:r>
            <a:br>
              <a:rPr lang="es-ES" sz="5000" b="1" dirty="0">
                <a:latin typeface="+mn-lt"/>
              </a:rPr>
            </a:br>
            <a:r>
              <a:rPr lang="es-ES" sz="5000" b="1" dirty="0">
                <a:latin typeface="+mn-lt"/>
              </a:rPr>
              <a:t>DE LOS SISTEMAS</a:t>
            </a:r>
          </a:p>
        </p:txBody>
      </p:sp>
      <p:sp>
        <p:nvSpPr>
          <p:cNvPr id="3" name="Marcador de contenido 2"/>
          <p:cNvSpPr>
            <a:spLocks noGrp="1"/>
          </p:cNvSpPr>
          <p:nvPr>
            <p:ph idx="1"/>
          </p:nvPr>
        </p:nvSpPr>
        <p:spPr>
          <a:xfrm>
            <a:off x="1097279" y="2304246"/>
            <a:ext cx="10274765" cy="3491247"/>
          </a:xfrm>
        </p:spPr>
        <p:txBody>
          <a:bodyPr>
            <a:noAutofit/>
          </a:bodyPr>
          <a:lstStyle/>
          <a:p>
            <a:pPr marL="0" indent="0">
              <a:lnSpc>
                <a:spcPct val="100000"/>
              </a:lnSpc>
              <a:buNone/>
            </a:pPr>
            <a:r>
              <a:rPr lang="es-ES" sz="2500" dirty="0"/>
              <a:t>Para un negocio la seguridad y el control tienen que ser una de sus prioridades. </a:t>
            </a:r>
          </a:p>
          <a:p>
            <a:pPr marL="0" indent="0">
              <a:lnSpc>
                <a:spcPct val="100000"/>
              </a:lnSpc>
              <a:buNone/>
            </a:pPr>
            <a:r>
              <a:rPr lang="es-ES" sz="2500" b="1" dirty="0">
                <a:solidFill>
                  <a:schemeClr val="accent5"/>
                </a:solidFill>
              </a:rPr>
              <a:t>La seguridad </a:t>
            </a:r>
            <a:r>
              <a:rPr lang="es-ES" sz="2500" dirty="0"/>
              <a:t>se refiere a las políticas y medidas técnicas que se utilizan para evitar el acceso sin autorización, robo o daño físico a los sistemas de información. </a:t>
            </a:r>
          </a:p>
          <a:p>
            <a:pPr marL="0" indent="0">
              <a:lnSpc>
                <a:spcPct val="100000"/>
              </a:lnSpc>
              <a:buNone/>
            </a:pPr>
            <a:r>
              <a:rPr lang="es-ES" sz="2500" b="1" dirty="0">
                <a:solidFill>
                  <a:schemeClr val="accent5"/>
                </a:solidFill>
              </a:rPr>
              <a:t>Los controles </a:t>
            </a:r>
            <a:r>
              <a:rPr lang="es-ES" sz="2500" dirty="0"/>
              <a:t>son métodos, políticas y procedimientos organizacionales que refuerzan la seguridad de los activos de la organización.</a:t>
            </a:r>
          </a:p>
        </p:txBody>
      </p:sp>
    </p:spTree>
    <p:extLst>
      <p:ext uri="{BB962C8B-B14F-4D97-AF65-F5344CB8AC3E}">
        <p14:creationId xmlns:p14="http://schemas.microsoft.com/office/powerpoint/2010/main" val="324875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5000" b="1" dirty="0">
                <a:latin typeface="+mn-lt"/>
              </a:rPr>
              <a:t>POR QUÉ SON VULNERABLES LOS SISTEMAS</a:t>
            </a:r>
          </a:p>
        </p:txBody>
      </p:sp>
      <p:sp>
        <p:nvSpPr>
          <p:cNvPr id="3" name="Marcador de contenido 2"/>
          <p:cNvSpPr>
            <a:spLocks noGrp="1"/>
          </p:cNvSpPr>
          <p:nvPr>
            <p:ph idx="1"/>
          </p:nvPr>
        </p:nvSpPr>
        <p:spPr>
          <a:xfrm>
            <a:off x="1213189" y="2391177"/>
            <a:ext cx="10158855" cy="3404316"/>
          </a:xfrm>
        </p:spPr>
        <p:txBody>
          <a:bodyPr>
            <a:normAutofit/>
          </a:bodyPr>
          <a:lstStyle/>
          <a:p>
            <a:pPr marL="0" indent="0">
              <a:buNone/>
            </a:pPr>
            <a:r>
              <a:rPr lang="es-ES" sz="2500" dirty="0"/>
              <a:t>Cuando se almacenan grandes cantidades de datos, se es vulnerable a muchos más tipos de amenazas. </a:t>
            </a:r>
          </a:p>
          <a:p>
            <a:pPr marL="0" indent="0">
              <a:buNone/>
            </a:pPr>
            <a:r>
              <a:rPr lang="es-ES" sz="2500" dirty="0"/>
              <a:t>Las vulnerabilidades derivan de factores técnicos, organizacionales y ambientales compuestos por malas decisiones gerenciales.  </a:t>
            </a:r>
          </a:p>
          <a:p>
            <a:pPr marL="0" indent="0">
              <a:buNone/>
            </a:pPr>
            <a:r>
              <a:rPr lang="es-ES" sz="2500" dirty="0"/>
              <a:t>La figura ilustra las amenazas más comunes contra los sistemas de información.</a:t>
            </a:r>
          </a:p>
          <a:p>
            <a:pPr marL="0" indent="0">
              <a:buNone/>
            </a:pPr>
            <a:endParaRPr lang="es-ES" sz="2500" dirty="0"/>
          </a:p>
        </p:txBody>
      </p:sp>
    </p:spTree>
    <p:extLst>
      <p:ext uri="{BB962C8B-B14F-4D97-AF65-F5344CB8AC3E}">
        <p14:creationId xmlns:p14="http://schemas.microsoft.com/office/powerpoint/2010/main" val="2525624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562641" y="480333"/>
            <a:ext cx="9648875" cy="4855500"/>
            <a:chOff x="511125" y="866699"/>
            <a:chExt cx="9648875" cy="4855500"/>
          </a:xfrm>
        </p:grpSpPr>
        <p:sp>
          <p:nvSpPr>
            <p:cNvPr id="6" name="Forma libre 5"/>
            <p:cNvSpPr/>
            <p:nvPr/>
          </p:nvSpPr>
          <p:spPr>
            <a:xfrm>
              <a:off x="1956157" y="866699"/>
              <a:ext cx="8128000" cy="1216800"/>
            </a:xfrm>
            <a:custGeom>
              <a:avLst/>
              <a:gdLst>
                <a:gd name="connsiteX0" fmla="*/ 0 w 8128000"/>
                <a:gd name="connsiteY0" fmla="*/ 202804 h 1216800"/>
                <a:gd name="connsiteX1" fmla="*/ 202804 w 8128000"/>
                <a:gd name="connsiteY1" fmla="*/ 0 h 1216800"/>
                <a:gd name="connsiteX2" fmla="*/ 7925196 w 8128000"/>
                <a:gd name="connsiteY2" fmla="*/ 0 h 1216800"/>
                <a:gd name="connsiteX3" fmla="*/ 8128000 w 8128000"/>
                <a:gd name="connsiteY3" fmla="*/ 202804 h 1216800"/>
                <a:gd name="connsiteX4" fmla="*/ 8128000 w 8128000"/>
                <a:gd name="connsiteY4" fmla="*/ 1013996 h 1216800"/>
                <a:gd name="connsiteX5" fmla="*/ 7925196 w 8128000"/>
                <a:gd name="connsiteY5" fmla="*/ 1216800 h 1216800"/>
                <a:gd name="connsiteX6" fmla="*/ 202804 w 8128000"/>
                <a:gd name="connsiteY6" fmla="*/ 1216800 h 1216800"/>
                <a:gd name="connsiteX7" fmla="*/ 0 w 8128000"/>
                <a:gd name="connsiteY7" fmla="*/ 1013996 h 1216800"/>
                <a:gd name="connsiteX8" fmla="*/ 0 w 812800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16800">
                  <a:moveTo>
                    <a:pt x="0" y="202804"/>
                  </a:moveTo>
                  <a:cubicBezTo>
                    <a:pt x="0" y="90798"/>
                    <a:pt x="90798" y="0"/>
                    <a:pt x="202804" y="0"/>
                  </a:cubicBezTo>
                  <a:lnTo>
                    <a:pt x="7925196" y="0"/>
                  </a:lnTo>
                  <a:cubicBezTo>
                    <a:pt x="8037202" y="0"/>
                    <a:pt x="8128000" y="90798"/>
                    <a:pt x="8128000" y="202804"/>
                  </a:cubicBezTo>
                  <a:lnTo>
                    <a:pt x="8128000" y="1013996"/>
                  </a:lnTo>
                  <a:cubicBezTo>
                    <a:pt x="8128000" y="1126002"/>
                    <a:pt x="8037202" y="1216800"/>
                    <a:pt x="7925196" y="1216800"/>
                  </a:cubicBezTo>
                  <a:lnTo>
                    <a:pt x="202804" y="1216800"/>
                  </a:lnTo>
                  <a:cubicBezTo>
                    <a:pt x="90798" y="1216800"/>
                    <a:pt x="0" y="1126002"/>
                    <a:pt x="0" y="1013996"/>
                  </a:cubicBezTo>
                  <a:lnTo>
                    <a:pt x="0" y="202804"/>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54649" tIns="154649" rIns="154649" bIns="154649" numCol="1" spcCol="1270" anchor="ctr" anchorCtr="0">
              <a:noAutofit/>
            </a:bodyPr>
            <a:lstStyle/>
            <a:p>
              <a:pPr lvl="0" algn="l" defTabSz="1111250">
                <a:lnSpc>
                  <a:spcPct val="90000"/>
                </a:lnSpc>
                <a:spcBef>
                  <a:spcPct val="0"/>
                </a:spcBef>
                <a:spcAft>
                  <a:spcPct val="35000"/>
                </a:spcAft>
              </a:pPr>
              <a:r>
                <a:rPr lang="es-ES" sz="2500" kern="1200" dirty="0"/>
                <a:t>DESAFÍOS Y VULNERABILIDADES DE SEGURIDAD CONTEMPORÁNEOS</a:t>
              </a:r>
            </a:p>
          </p:txBody>
        </p:sp>
        <p:sp>
          <p:nvSpPr>
            <p:cNvPr id="7" name="Forma libre 6"/>
            <p:cNvSpPr/>
            <p:nvPr/>
          </p:nvSpPr>
          <p:spPr>
            <a:xfrm>
              <a:off x="2032000" y="2352599"/>
              <a:ext cx="8128000" cy="1076400"/>
            </a:xfrm>
            <a:custGeom>
              <a:avLst/>
              <a:gdLst>
                <a:gd name="connsiteX0" fmla="*/ 0 w 8128000"/>
                <a:gd name="connsiteY0" fmla="*/ 0 h 1076400"/>
                <a:gd name="connsiteX1" fmla="*/ 8128000 w 8128000"/>
                <a:gd name="connsiteY1" fmla="*/ 0 h 1076400"/>
                <a:gd name="connsiteX2" fmla="*/ 8128000 w 8128000"/>
                <a:gd name="connsiteY2" fmla="*/ 1076400 h 1076400"/>
                <a:gd name="connsiteX3" fmla="*/ 0 w 8128000"/>
                <a:gd name="connsiteY3" fmla="*/ 1076400 h 1076400"/>
                <a:gd name="connsiteX4" fmla="*/ 0 w 8128000"/>
                <a:gd name="connsiteY4" fmla="*/ 0 h 10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076400">
                  <a:moveTo>
                    <a:pt x="0" y="0"/>
                  </a:moveTo>
                  <a:lnTo>
                    <a:pt x="8128000" y="0"/>
                  </a:lnTo>
                  <a:lnTo>
                    <a:pt x="8128000" y="1076400"/>
                  </a:lnTo>
                  <a:lnTo>
                    <a:pt x="0" y="1076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8064" tIns="82550" rIns="462280" bIns="82550" numCol="1" spcCol="1270" anchor="t" anchorCtr="0">
              <a:noAutofit/>
            </a:bodyPr>
            <a:lstStyle/>
            <a:p>
              <a:pPr marL="285750" lvl="1" indent="-285750" algn="l" defTabSz="2266950">
                <a:lnSpc>
                  <a:spcPct val="90000"/>
                </a:lnSpc>
                <a:spcBef>
                  <a:spcPct val="0"/>
                </a:spcBef>
                <a:spcAft>
                  <a:spcPct val="20000"/>
                </a:spcAft>
                <a:buChar char="••"/>
              </a:pPr>
              <a:endParaRPr lang="es-ES" sz="5100" kern="1200" dirty="0"/>
            </a:p>
          </p:txBody>
        </p:sp>
        <p:sp>
          <p:nvSpPr>
            <p:cNvPr id="8" name="Forma libre 7"/>
            <p:cNvSpPr/>
            <p:nvPr/>
          </p:nvSpPr>
          <p:spPr>
            <a:xfrm>
              <a:off x="511125" y="2752403"/>
              <a:ext cx="1316507" cy="566708"/>
            </a:xfrm>
            <a:custGeom>
              <a:avLst/>
              <a:gdLst>
                <a:gd name="connsiteX0" fmla="*/ 0 w 8128000"/>
                <a:gd name="connsiteY0" fmla="*/ 202804 h 1216800"/>
                <a:gd name="connsiteX1" fmla="*/ 202804 w 8128000"/>
                <a:gd name="connsiteY1" fmla="*/ 0 h 1216800"/>
                <a:gd name="connsiteX2" fmla="*/ 7925196 w 8128000"/>
                <a:gd name="connsiteY2" fmla="*/ 0 h 1216800"/>
                <a:gd name="connsiteX3" fmla="*/ 8128000 w 8128000"/>
                <a:gd name="connsiteY3" fmla="*/ 202804 h 1216800"/>
                <a:gd name="connsiteX4" fmla="*/ 8128000 w 8128000"/>
                <a:gd name="connsiteY4" fmla="*/ 1013996 h 1216800"/>
                <a:gd name="connsiteX5" fmla="*/ 7925196 w 8128000"/>
                <a:gd name="connsiteY5" fmla="*/ 1216800 h 1216800"/>
                <a:gd name="connsiteX6" fmla="*/ 202804 w 8128000"/>
                <a:gd name="connsiteY6" fmla="*/ 1216800 h 1216800"/>
                <a:gd name="connsiteX7" fmla="*/ 0 w 8128000"/>
                <a:gd name="connsiteY7" fmla="*/ 1013996 h 1216800"/>
                <a:gd name="connsiteX8" fmla="*/ 0 w 812800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16800">
                  <a:moveTo>
                    <a:pt x="0" y="202804"/>
                  </a:moveTo>
                  <a:cubicBezTo>
                    <a:pt x="0" y="90798"/>
                    <a:pt x="90798" y="0"/>
                    <a:pt x="202804" y="0"/>
                  </a:cubicBezTo>
                  <a:lnTo>
                    <a:pt x="7925196" y="0"/>
                  </a:lnTo>
                  <a:cubicBezTo>
                    <a:pt x="8037202" y="0"/>
                    <a:pt x="8128000" y="90798"/>
                    <a:pt x="8128000" y="202804"/>
                  </a:cubicBezTo>
                  <a:lnTo>
                    <a:pt x="8128000" y="1013996"/>
                  </a:lnTo>
                  <a:cubicBezTo>
                    <a:pt x="8128000" y="1126002"/>
                    <a:pt x="8037202" y="1216800"/>
                    <a:pt x="7925196" y="1216800"/>
                  </a:cubicBezTo>
                  <a:lnTo>
                    <a:pt x="202804" y="1216800"/>
                  </a:lnTo>
                  <a:cubicBezTo>
                    <a:pt x="90798" y="1216800"/>
                    <a:pt x="0" y="1126002"/>
                    <a:pt x="0" y="1013996"/>
                  </a:cubicBezTo>
                  <a:lnTo>
                    <a:pt x="0" y="202804"/>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154649" tIns="154649" rIns="154649" bIns="154649" numCol="1" spcCol="1270" anchor="ctr" anchorCtr="0">
              <a:noAutofit/>
            </a:bodyPr>
            <a:lstStyle/>
            <a:p>
              <a:pPr lvl="0" algn="l" defTabSz="1111250">
                <a:lnSpc>
                  <a:spcPct val="90000"/>
                </a:lnSpc>
                <a:spcBef>
                  <a:spcPct val="0"/>
                </a:spcBef>
                <a:spcAft>
                  <a:spcPct val="35000"/>
                </a:spcAft>
              </a:pPr>
              <a:r>
                <a:rPr lang="es-ES" sz="2500" kern="1200" dirty="0"/>
                <a:t>Capas</a:t>
              </a:r>
            </a:p>
          </p:txBody>
        </p:sp>
        <p:sp>
          <p:nvSpPr>
            <p:cNvPr id="9" name="Forma libre 8"/>
            <p:cNvSpPr/>
            <p:nvPr/>
          </p:nvSpPr>
          <p:spPr>
            <a:xfrm>
              <a:off x="2032000" y="4645799"/>
              <a:ext cx="8128000" cy="1076400"/>
            </a:xfrm>
            <a:custGeom>
              <a:avLst/>
              <a:gdLst>
                <a:gd name="connsiteX0" fmla="*/ 0 w 8128000"/>
                <a:gd name="connsiteY0" fmla="*/ 0 h 1076400"/>
                <a:gd name="connsiteX1" fmla="*/ 8128000 w 8128000"/>
                <a:gd name="connsiteY1" fmla="*/ 0 h 1076400"/>
                <a:gd name="connsiteX2" fmla="*/ 8128000 w 8128000"/>
                <a:gd name="connsiteY2" fmla="*/ 1076400 h 1076400"/>
                <a:gd name="connsiteX3" fmla="*/ 0 w 8128000"/>
                <a:gd name="connsiteY3" fmla="*/ 1076400 h 1076400"/>
                <a:gd name="connsiteX4" fmla="*/ 0 w 8128000"/>
                <a:gd name="connsiteY4" fmla="*/ 0 h 10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076400">
                  <a:moveTo>
                    <a:pt x="0" y="0"/>
                  </a:moveTo>
                  <a:lnTo>
                    <a:pt x="8128000" y="0"/>
                  </a:lnTo>
                  <a:lnTo>
                    <a:pt x="8128000" y="1076400"/>
                  </a:lnTo>
                  <a:lnTo>
                    <a:pt x="0" y="1076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8064" tIns="82550" rIns="462280" bIns="82550" numCol="1" spcCol="1270" anchor="t" anchorCtr="0">
              <a:noAutofit/>
            </a:bodyPr>
            <a:lstStyle/>
            <a:p>
              <a:pPr marL="285750" lvl="1" indent="-285750" algn="l" defTabSz="2266950">
                <a:lnSpc>
                  <a:spcPct val="90000"/>
                </a:lnSpc>
                <a:spcBef>
                  <a:spcPct val="0"/>
                </a:spcBef>
                <a:spcAft>
                  <a:spcPct val="20000"/>
                </a:spcAft>
                <a:buChar char="••"/>
              </a:pPr>
              <a:endParaRPr lang="es-ES" sz="5100" kern="1200"/>
            </a:p>
          </p:txBody>
        </p:sp>
      </p:grpSp>
      <p:sp>
        <p:nvSpPr>
          <p:cNvPr id="3" name="CuadroTexto 2"/>
          <p:cNvSpPr txBox="1"/>
          <p:nvPr/>
        </p:nvSpPr>
        <p:spPr>
          <a:xfrm>
            <a:off x="554015" y="3272382"/>
            <a:ext cx="1808765" cy="1754326"/>
          </a:xfrm>
          <a:prstGeom prst="rect">
            <a:avLst/>
          </a:prstGeom>
          <a:noFill/>
        </p:spPr>
        <p:txBody>
          <a:bodyPr wrap="square" rtlCol="0">
            <a:spAutoFit/>
          </a:bodyPr>
          <a:lstStyle/>
          <a:p>
            <a:r>
              <a:rPr lang="es-ES" dirty="0"/>
              <a:t>Existen vulnerabilidades en cada capa y en las comunicaciones entre ellas</a:t>
            </a:r>
          </a:p>
        </p:txBody>
      </p:sp>
      <p:pic>
        <p:nvPicPr>
          <p:cNvPr id="15" name="Imagen 14"/>
          <p:cNvPicPr>
            <a:picLocks noChangeAspect="1"/>
          </p:cNvPicPr>
          <p:nvPr/>
        </p:nvPicPr>
        <p:blipFill>
          <a:blip r:embed="rId2"/>
          <a:stretch>
            <a:fillRect/>
          </a:stretch>
        </p:blipFill>
        <p:spPr>
          <a:xfrm>
            <a:off x="2294830" y="2352599"/>
            <a:ext cx="7984637" cy="3377150"/>
          </a:xfrm>
          <a:prstGeom prst="rect">
            <a:avLst/>
          </a:prstGeom>
        </p:spPr>
      </p:pic>
      <p:sp>
        <p:nvSpPr>
          <p:cNvPr id="16" name="Forma libre 15"/>
          <p:cNvSpPr/>
          <p:nvPr/>
        </p:nvSpPr>
        <p:spPr>
          <a:xfrm>
            <a:off x="10422830" y="5163041"/>
            <a:ext cx="1683311" cy="566708"/>
          </a:xfrm>
          <a:custGeom>
            <a:avLst/>
            <a:gdLst>
              <a:gd name="connsiteX0" fmla="*/ 0 w 8128000"/>
              <a:gd name="connsiteY0" fmla="*/ 202804 h 1216800"/>
              <a:gd name="connsiteX1" fmla="*/ 202804 w 8128000"/>
              <a:gd name="connsiteY1" fmla="*/ 0 h 1216800"/>
              <a:gd name="connsiteX2" fmla="*/ 7925196 w 8128000"/>
              <a:gd name="connsiteY2" fmla="*/ 0 h 1216800"/>
              <a:gd name="connsiteX3" fmla="*/ 8128000 w 8128000"/>
              <a:gd name="connsiteY3" fmla="*/ 202804 h 1216800"/>
              <a:gd name="connsiteX4" fmla="*/ 8128000 w 8128000"/>
              <a:gd name="connsiteY4" fmla="*/ 1013996 h 1216800"/>
              <a:gd name="connsiteX5" fmla="*/ 7925196 w 8128000"/>
              <a:gd name="connsiteY5" fmla="*/ 1216800 h 1216800"/>
              <a:gd name="connsiteX6" fmla="*/ 202804 w 8128000"/>
              <a:gd name="connsiteY6" fmla="*/ 1216800 h 1216800"/>
              <a:gd name="connsiteX7" fmla="*/ 0 w 8128000"/>
              <a:gd name="connsiteY7" fmla="*/ 1013996 h 1216800"/>
              <a:gd name="connsiteX8" fmla="*/ 0 w 812800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16800">
                <a:moveTo>
                  <a:pt x="0" y="202804"/>
                </a:moveTo>
                <a:cubicBezTo>
                  <a:pt x="0" y="90798"/>
                  <a:pt x="90798" y="0"/>
                  <a:pt x="202804" y="0"/>
                </a:cubicBezTo>
                <a:lnTo>
                  <a:pt x="7925196" y="0"/>
                </a:lnTo>
                <a:cubicBezTo>
                  <a:pt x="8037202" y="0"/>
                  <a:pt x="8128000" y="90798"/>
                  <a:pt x="8128000" y="202804"/>
                </a:cubicBezTo>
                <a:lnTo>
                  <a:pt x="8128000" y="1013996"/>
                </a:lnTo>
                <a:cubicBezTo>
                  <a:pt x="8128000" y="1126002"/>
                  <a:pt x="8037202" y="1216800"/>
                  <a:pt x="7925196" y="1216800"/>
                </a:cubicBezTo>
                <a:lnTo>
                  <a:pt x="202804" y="1216800"/>
                </a:lnTo>
                <a:cubicBezTo>
                  <a:pt x="90798" y="1216800"/>
                  <a:pt x="0" y="1126002"/>
                  <a:pt x="0" y="1013996"/>
                </a:cubicBezTo>
                <a:lnTo>
                  <a:pt x="0" y="202804"/>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154649" tIns="154649" rIns="154649" bIns="154649" numCol="1" spcCol="1270" anchor="ctr" anchorCtr="0">
            <a:noAutofit/>
          </a:bodyPr>
          <a:lstStyle/>
          <a:p>
            <a:pPr lvl="0" algn="l" defTabSz="1111250">
              <a:lnSpc>
                <a:spcPct val="90000"/>
              </a:lnSpc>
              <a:spcBef>
                <a:spcPct val="0"/>
              </a:spcBef>
              <a:spcAft>
                <a:spcPct val="35000"/>
              </a:spcAft>
            </a:pPr>
            <a:r>
              <a:rPr lang="es-ES" sz="2500" dirty="0"/>
              <a:t>Amenazas</a:t>
            </a:r>
            <a:endParaRPr lang="es-ES" sz="2500" kern="1200" dirty="0"/>
          </a:p>
        </p:txBody>
      </p:sp>
    </p:spTree>
    <p:extLst>
      <p:ext uri="{BB962C8B-B14F-4D97-AF65-F5344CB8AC3E}">
        <p14:creationId xmlns:p14="http://schemas.microsoft.com/office/powerpoint/2010/main" val="1543850109"/>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543</TotalTime>
  <Words>2655</Words>
  <Application>Microsoft Office PowerPoint</Application>
  <PresentationFormat>Panorámica</PresentationFormat>
  <Paragraphs>118</Paragraphs>
  <Slides>38</Slides>
  <Notes>1</Notes>
  <HiddenSlides>0</HiddenSlides>
  <MMClips>6</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Adobe Gothic Std B</vt:lpstr>
      <vt:lpstr>Calibri</vt:lpstr>
      <vt:lpstr>Calibri (Cuerpo)</vt:lpstr>
      <vt:lpstr>Calibri Light</vt:lpstr>
      <vt:lpstr>Wingdings</vt:lpstr>
      <vt:lpstr>Retrospección</vt:lpstr>
      <vt:lpstr>Presentación de PowerPoint</vt:lpstr>
      <vt:lpstr>¿ESTÁ USTED EN FACEBOOK? ¡TENGA CUIDADO!</vt:lpstr>
      <vt:lpstr>Presentación de PowerPoint</vt:lpstr>
      <vt:lpstr>Presentación de PowerPoint</vt:lpstr>
      <vt:lpstr>Presentación de PowerPoint</vt:lpstr>
      <vt:lpstr>Presentación de PowerPoint</vt:lpstr>
      <vt:lpstr>8.1 VULNERABILIDAD Y ABUSO DE LOS SISTEMAS</vt:lpstr>
      <vt:lpstr>POR QUÉ SON VULNERABLES LOS SISTEMAS</vt:lpstr>
      <vt:lpstr>Presentación de PowerPoint</vt:lpstr>
      <vt:lpstr>Presentación de PowerPoint</vt:lpstr>
      <vt:lpstr>Vulnerabilidades de Internet</vt:lpstr>
      <vt:lpstr>Desafíos de seguridad inalámbrica</vt:lpstr>
      <vt:lpstr>Presentación de PowerPoint</vt:lpstr>
      <vt:lpstr>SOFTWARE MALICIOSO: VIRUS, GUSANOS, CABALLOS DE TROYA Y SPYWARE</vt:lpstr>
      <vt:lpstr>Malware</vt:lpstr>
      <vt:lpstr>Presentación de PowerPoint</vt:lpstr>
      <vt:lpstr>Presentación de PowerPoint</vt:lpstr>
      <vt:lpstr>LOS ATAQUES DE INYECCIÓN DE SQL</vt:lpstr>
      <vt:lpstr>EL SPYWARE</vt:lpstr>
      <vt:lpstr>KEYLOGGERS</vt:lpstr>
      <vt:lpstr>LOS HACKERS Y LOS DELITOS COMPUTACIONALES</vt:lpstr>
      <vt:lpstr>CIBERVANDALISMO</vt:lpstr>
      <vt:lpstr>SPOOFING Y SNIFFING</vt:lpstr>
      <vt:lpstr>Ataques de negación de ser vicio</vt:lpstr>
      <vt:lpstr>Ataque de negación de servicio distribuida (DDoS)</vt:lpstr>
      <vt:lpstr>DELITOS POR COMPUTADORA</vt:lpstr>
      <vt:lpstr>Presentación de PowerPoint</vt:lpstr>
      <vt:lpstr>ROBO DE IDENTIDAD</vt:lpstr>
      <vt:lpstr>PHISHING</vt:lpstr>
      <vt:lpstr>El pharming</vt:lpstr>
      <vt:lpstr>Fraude del clic</vt:lpstr>
      <vt:lpstr>AMENAZAS INTERNAS: LOS EMPLEADOS</vt:lpstr>
      <vt:lpstr>VULNERABILIDAD DEL SOFTWARE</vt:lpstr>
      <vt:lpstr>Presentación de PowerPoint</vt:lpstr>
      <vt:lpstr>8.2. VALOR DE NEGOCIOS DE LA SEGURIDAD Y EL CONTROL</vt:lpstr>
      <vt:lpstr>Presentación de PowerPoint</vt:lpstr>
      <vt:lpstr>EVIDENCIA ELECTRONICA Y ANALISIS FORENSE DE SISTEMAS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User</dc:creator>
  <cp:lastModifiedBy>Aivan</cp:lastModifiedBy>
  <cp:revision>131</cp:revision>
  <dcterms:created xsi:type="dcterms:W3CDTF">2016-10-02T20:07:41Z</dcterms:created>
  <dcterms:modified xsi:type="dcterms:W3CDTF">2016-10-07T21:48:31Z</dcterms:modified>
</cp:coreProperties>
</file>